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05" r:id="rId5"/>
    <p:sldMasterId id="2147483717" r:id="rId6"/>
    <p:sldMasterId id="2147483733" r:id="rId7"/>
    <p:sldMasterId id="2147483769" r:id="rId8"/>
  </p:sldMasterIdLst>
  <p:notesMasterIdLst>
    <p:notesMasterId r:id="rId55"/>
  </p:notesMasterIdLst>
  <p:sldIdLst>
    <p:sldId id="289" r:id="rId9"/>
    <p:sldId id="258" r:id="rId10"/>
    <p:sldId id="260" r:id="rId11"/>
    <p:sldId id="307" r:id="rId12"/>
    <p:sldId id="295" r:id="rId13"/>
    <p:sldId id="358" r:id="rId14"/>
    <p:sldId id="315" r:id="rId15"/>
    <p:sldId id="354" r:id="rId16"/>
    <p:sldId id="336" r:id="rId17"/>
    <p:sldId id="341" r:id="rId18"/>
    <p:sldId id="342" r:id="rId19"/>
    <p:sldId id="343" r:id="rId20"/>
    <p:sldId id="344" r:id="rId21"/>
    <p:sldId id="314" r:id="rId22"/>
    <p:sldId id="277" r:id="rId23"/>
    <p:sldId id="272" r:id="rId24"/>
    <p:sldId id="269" r:id="rId25"/>
    <p:sldId id="278" r:id="rId26"/>
    <p:sldId id="271" r:id="rId27"/>
    <p:sldId id="303" r:id="rId28"/>
    <p:sldId id="284" r:id="rId29"/>
    <p:sldId id="291" r:id="rId30"/>
    <p:sldId id="293" r:id="rId31"/>
    <p:sldId id="294" r:id="rId32"/>
    <p:sldId id="287" r:id="rId33"/>
    <p:sldId id="346" r:id="rId34"/>
    <p:sldId id="347" r:id="rId35"/>
    <p:sldId id="348" r:id="rId36"/>
    <p:sldId id="349" r:id="rId37"/>
    <p:sldId id="350" r:id="rId38"/>
    <p:sldId id="351" r:id="rId39"/>
    <p:sldId id="352" r:id="rId40"/>
    <p:sldId id="353" r:id="rId41"/>
    <p:sldId id="313" r:id="rId42"/>
    <p:sldId id="317" r:id="rId43"/>
    <p:sldId id="320" r:id="rId44"/>
    <p:sldId id="321" r:id="rId45"/>
    <p:sldId id="322" r:id="rId46"/>
    <p:sldId id="333" r:id="rId47"/>
    <p:sldId id="332" r:id="rId48"/>
    <p:sldId id="331" r:id="rId49"/>
    <p:sldId id="319" r:id="rId50"/>
    <p:sldId id="326" r:id="rId51"/>
    <p:sldId id="355" r:id="rId52"/>
    <p:sldId id="356" r:id="rId53"/>
    <p:sldId id="33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te of  .NET Opening slide" id="{3C79B45F-18E6-48A8-A3CF-B3AC0FF3230E}">
          <p14:sldIdLst>
            <p14:sldId id="289"/>
            <p14:sldId id="258"/>
          </p14:sldIdLst>
        </p14:section>
        <p14:section name=".NET Timeline" id="{B22EC283-7C33-4680-ADF1-57ED7361C14D}">
          <p14:sldIdLst>
            <p14:sldId id="260"/>
            <p14:sldId id="307"/>
          </p14:sldIdLst>
        </p14:section>
        <p14:section name="Hello .NET Today" id="{202A2EBF-41FA-48AE-845B-D4E5F18578A6}">
          <p14:sldIdLst>
            <p14:sldId id="295"/>
            <p14:sldId id="358"/>
          </p14:sldIdLst>
        </p14:section>
        <p14:section name="Communities Response" id="{4B741C7F-8D2A-41B0-8892-08D559DFFE98}">
          <p14:sldIdLst>
            <p14:sldId id="315"/>
            <p14:sldId id="354"/>
            <p14:sldId id="336"/>
            <p14:sldId id="341"/>
            <p14:sldId id="342"/>
            <p14:sldId id="343"/>
            <p14:sldId id="344"/>
            <p14:sldId id="314"/>
          </p14:sldIdLst>
        </p14:section>
        <p14:section name=".NET Growth" id="{56B671B9-7DC3-44A5-9C23-5E9249BBE6DE}">
          <p14:sldIdLst>
            <p14:sldId id="277"/>
            <p14:sldId id="272"/>
            <p14:sldId id="269"/>
            <p14:sldId id="278"/>
            <p14:sldId id="271"/>
          </p14:sldIdLst>
        </p14:section>
        <p14:section name="Contribution Breakdown" id="{95D7EDFD-AE3B-440F-B36E-F81665CF5EAE}">
          <p14:sldIdLst>
            <p14:sldId id="303"/>
            <p14:sldId id="284"/>
            <p14:sldId id="291"/>
            <p14:sldId id="293"/>
          </p14:sldIdLst>
        </p14:section>
        <p14:section name="Awesome contributors" id="{630D4486-BFEC-4FB8-847E-7110B8E2CCDC}">
          <p14:sldIdLst>
            <p14:sldId id="294"/>
            <p14:sldId id="287"/>
          </p14:sldIdLst>
        </p14:section>
        <p14:section name="Education" id="{06DA93B1-42AA-4D4A-94C9-6E46FBBE5D6E}">
          <p14:sldIdLst>
            <p14:sldId id="346"/>
            <p14:sldId id="347"/>
            <p14:sldId id="348"/>
            <p14:sldId id="349"/>
            <p14:sldId id="350"/>
            <p14:sldId id="351"/>
            <p14:sldId id="352"/>
            <p14:sldId id="353"/>
            <p14:sldId id="313"/>
            <p14:sldId id="317"/>
            <p14:sldId id="320"/>
            <p14:sldId id="321"/>
            <p14:sldId id="322"/>
            <p14:sldId id="333"/>
            <p14:sldId id="332"/>
            <p14:sldId id="331"/>
            <p14:sldId id="319"/>
          </p14:sldIdLst>
        </p14:section>
        <p14:section name="Get Involved" id="{7363C5E6-AC86-4595-9633-695715809C3F}">
          <p14:sldIdLst>
            <p14:sldId id="326"/>
            <p14:sldId id="355"/>
            <p14:sldId id="356"/>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634"/>
    <a:srgbClr val="F1F1F1"/>
    <a:srgbClr val="ACC8F2"/>
    <a:srgbClr val="455862"/>
    <a:srgbClr val="4DBBA2"/>
    <a:srgbClr val="68217A"/>
    <a:srgbClr val="A6A6A6"/>
    <a:srgbClr val="9672D6"/>
    <a:srgbClr val="F1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4" autoAdjust="0"/>
    <p:restoredTop sz="67257" autoAdjust="0"/>
  </p:normalViewPr>
  <p:slideViewPr>
    <p:cSldViewPr snapToGrid="0">
      <p:cViewPr varScale="1">
        <p:scale>
          <a:sx n="77" d="100"/>
          <a:sy n="77" d="100"/>
        </p:scale>
        <p:origin x="1614" y="78"/>
      </p:cViewPr>
      <p:guideLst/>
    </p:cSldViewPr>
  </p:slideViewPr>
  <p:notesTextViewPr>
    <p:cViewPr>
      <p:scale>
        <a:sx n="1" d="1"/>
        <a:sy n="1" d="1"/>
      </p:scale>
      <p:origin x="0" y="0"/>
    </p:cViewPr>
  </p:notesTextViewPr>
  <p:sorterViewPr>
    <p:cViewPr varScale="1">
      <p:scale>
        <a:sx n="100" d="100"/>
        <a:sy n="100" d="100"/>
      </p:scale>
      <p:origin x="0" y="-287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3BBD8-89BB-4AEA-8597-4D32E3FFFE1A}" type="datetimeFigureOut">
              <a:rPr lang="en-US" smtClean="0"/>
              <a:t>6/10/2016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3594D-14EC-442B-AE1C-93CD4FE02652}" type="slidenum">
              <a:rPr lang="en-US" smtClean="0"/>
              <a:t>‹#›</a:t>
            </a:fld>
            <a:endParaRPr lang="en-US"/>
          </a:p>
        </p:txBody>
      </p:sp>
    </p:spTree>
    <p:extLst>
      <p:ext uri="{BB962C8B-B14F-4D97-AF65-F5344CB8AC3E}">
        <p14:creationId xmlns:p14="http://schemas.microsoft.com/office/powerpoint/2010/main" val="116474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mef.codeplex.com/" TargetMode="External"/><Relationship Id="rId13" Type="http://schemas.openxmlformats.org/officeDocument/2006/relationships/hyperlink" Target="http://wpl.codeplex.com/" TargetMode="External"/><Relationship Id="rId18" Type="http://schemas.openxmlformats.org/officeDocument/2006/relationships/hyperlink" Target="https://github.com/jstedfast/MailKit" TargetMode="External"/><Relationship Id="rId3" Type="http://schemas.openxmlformats.org/officeDocument/2006/relationships/hyperlink" Target="http://hadoopsdk.codeplex.com/" TargetMode="External"/><Relationship Id="rId21" Type="http://schemas.openxmlformats.org/officeDocument/2006/relationships/hyperlink" Target="https://github.com/xamarin/Xamarin.Mobile" TargetMode="External"/><Relationship Id="rId7" Type="http://schemas.openxmlformats.org/officeDocument/2006/relationships/hyperlink" Target="https://github.com/SignalR/SignalR" TargetMode="External"/><Relationship Id="rId12" Type="http://schemas.openxmlformats.org/officeDocument/2006/relationships/hyperlink" Target="https://github.com/developerforce/Force.com-Toolkit-for-NET" TargetMode="External"/><Relationship Id="rId17" Type="http://schemas.openxmlformats.org/officeDocument/2006/relationships/hyperlink" Target="https://github.com/xamarin/couchbase-lite-net" TargetMode="External"/><Relationship Id="rId2" Type="http://schemas.openxmlformats.org/officeDocument/2006/relationships/slide" Target="../slides/slide44.xml"/><Relationship Id="rId16" Type="http://schemas.openxmlformats.org/officeDocument/2006/relationships/hyperlink" Target="https://github.com/nickharris/WnsRecipe" TargetMode="External"/><Relationship Id="rId20" Type="http://schemas.openxmlformats.org/officeDocument/2006/relationships/hyperlink" Target="https://github.com/xamarin/Xamarin.Auth" TargetMode="External"/><Relationship Id="rId1" Type="http://schemas.openxmlformats.org/officeDocument/2006/relationships/notesMaster" Target="../notesMasters/notesMaster1.xml"/><Relationship Id="rId6" Type="http://schemas.openxmlformats.org/officeDocument/2006/relationships/hyperlink" Target="http://aspnetwebstack.codeplex.com/" TargetMode="External"/><Relationship Id="rId11" Type="http://schemas.openxmlformats.org/officeDocument/2006/relationships/hyperlink" Target="https://rx.codeplex.com/" TargetMode="External"/><Relationship Id="rId5" Type="http://schemas.openxmlformats.org/officeDocument/2006/relationships/hyperlink" Target="http://netmf.codeplex.com/" TargetMode="External"/><Relationship Id="rId15" Type="http://schemas.openxmlformats.org/officeDocument/2006/relationships/hyperlink" Target="http://phone.codeplex.com/" TargetMode="External"/><Relationship Id="rId10" Type="http://schemas.openxmlformats.org/officeDocument/2006/relationships/hyperlink" Target="http://katanaproject.codeplex.com/SourceControl/latest#src/Microsoft.Owin.Security.Google/GoogleOAuth2AuthenticationMiddleware.cs" TargetMode="External"/><Relationship Id="rId19" Type="http://schemas.openxmlformats.org/officeDocument/2006/relationships/hyperlink" Target="https://github.com/jstedfast/MimeKit" TargetMode="External"/><Relationship Id="rId4" Type="http://schemas.openxmlformats.org/officeDocument/2006/relationships/hyperlink" Target="http://roslyn.codeplex.com/" TargetMode="External"/><Relationship Id="rId9" Type="http://schemas.openxmlformats.org/officeDocument/2006/relationships/hyperlink" Target="http://entityframework.codeplex.com/" TargetMode="External"/><Relationship Id="rId14" Type="http://schemas.openxmlformats.org/officeDocument/2006/relationships/hyperlink" Target="https://github.com/WindowsAzure/azure-sdk-for-n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rPr>
              <a:t>dotnetConf</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6/10/2016 7:33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2578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14</a:t>
            </a:fld>
            <a:endParaRPr lang="en-US"/>
          </a:p>
        </p:txBody>
      </p:sp>
    </p:spTree>
    <p:extLst>
      <p:ext uri="{BB962C8B-B14F-4D97-AF65-F5344CB8AC3E}">
        <p14:creationId xmlns:p14="http://schemas.microsoft.com/office/powerpoint/2010/main" val="3447613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link just </a:t>
            </a:r>
            <a:r>
              <a:rPr lang="en-US" baseline="0" dirty="0"/>
              <a:t> an image .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17</a:t>
            </a:fld>
            <a:endParaRPr lang="en-US"/>
          </a:p>
        </p:txBody>
      </p:sp>
    </p:spTree>
    <p:extLst>
      <p:ext uri="{BB962C8B-B14F-4D97-AF65-F5344CB8AC3E}">
        <p14:creationId xmlns:p14="http://schemas.microsoft.com/office/powerpoint/2010/main" val="1189125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a:t>
            </a:r>
            <a:r>
              <a:rPr lang="en-US" dirty="0" err="1"/>
              <a:t>livedashboar</a:t>
            </a:r>
            <a:r>
              <a:rPr lang="en-US" baseline="0" dirty="0" err="1"/>
              <a:t>d</a:t>
            </a:r>
            <a:r>
              <a:rPr lang="en-US" baseline="0" dirty="0"/>
              <a:t> – Click on Image .  </a:t>
            </a:r>
          </a:p>
          <a:p>
            <a:r>
              <a:rPr lang="en-US" baseline="0" dirty="0"/>
              <a:t>Back up link below </a:t>
            </a:r>
          </a:p>
          <a:p>
            <a:r>
              <a:rPr lang="en-US" baseline="0" dirty="0"/>
              <a:t> https://msit.powerbi.com/groups/c459fa4e-d04c-420b-b0d1-9dbaa3b8df28/reports/edf0ad6e-0eab-4fab-af90-845f0419367c/ReportSection2</a:t>
            </a:r>
          </a:p>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21</a:t>
            </a:fld>
            <a:endParaRPr lang="en-US"/>
          </a:p>
        </p:txBody>
      </p:sp>
    </p:spTree>
    <p:extLst>
      <p:ext uri="{BB962C8B-B14F-4D97-AF65-F5344CB8AC3E}">
        <p14:creationId xmlns:p14="http://schemas.microsoft.com/office/powerpoint/2010/main" val="1162840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contributor</a:t>
            </a:r>
            <a:r>
              <a:rPr lang="en-US" baseline="0" dirty="0"/>
              <a:t> </a:t>
            </a:r>
            <a:r>
              <a:rPr lang="en-US" dirty="0"/>
              <a:t>dashboar</a:t>
            </a:r>
            <a:r>
              <a:rPr lang="en-US" baseline="0" dirty="0"/>
              <a:t>d – Click on  any of the Images .  </a:t>
            </a:r>
          </a:p>
          <a:p>
            <a:r>
              <a:rPr lang="en-US" baseline="0" dirty="0"/>
              <a:t>Back up link below </a:t>
            </a:r>
          </a:p>
          <a:p>
            <a:r>
              <a:rPr lang="en-US" baseline="0" dirty="0"/>
              <a:t> https://msit.powerbi.com/groups/c459fa4e-d04c-420b-b0d1-9dbaa3b8df28/reports/edf0ad6e-0eab-4fab-af90-845f0419367c/ReportSection6</a:t>
            </a:r>
          </a:p>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25</a:t>
            </a:fld>
            <a:endParaRPr lang="en-US"/>
          </a:p>
        </p:txBody>
      </p:sp>
    </p:spTree>
    <p:extLst>
      <p:ext uri="{BB962C8B-B14F-4D97-AF65-F5344CB8AC3E}">
        <p14:creationId xmlns:p14="http://schemas.microsoft.com/office/powerpoint/2010/main" val="1822203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26</a:t>
            </a:fld>
            <a:endParaRPr lang="en-US"/>
          </a:p>
        </p:txBody>
      </p:sp>
    </p:spTree>
    <p:extLst>
      <p:ext uri="{BB962C8B-B14F-4D97-AF65-F5344CB8AC3E}">
        <p14:creationId xmlns:p14="http://schemas.microsoft.com/office/powerpoint/2010/main" val="453321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a:t>
            </a:r>
            <a:r>
              <a:rPr lang="en-US" baseline="0" dirty="0"/>
              <a:t>camps tend to teach a stack or month or teach you to become proficient in a particular programming  language in a couple of weeks.  With Ruby,  Python,  Lamp,  JS ,  android, iOS development being the most popular .   With the flexibility of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27</a:t>
            </a:fld>
            <a:endParaRPr lang="en-US"/>
          </a:p>
        </p:txBody>
      </p:sp>
    </p:spTree>
    <p:extLst>
      <p:ext uri="{BB962C8B-B14F-4D97-AF65-F5344CB8AC3E}">
        <p14:creationId xmlns:p14="http://schemas.microsoft.com/office/powerpoint/2010/main" val="370516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in the image</a:t>
            </a:r>
            <a:r>
              <a:rPr lang="en-US" baseline="0" dirty="0"/>
              <a:t>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28</a:t>
            </a:fld>
            <a:endParaRPr lang="en-US"/>
          </a:p>
        </p:txBody>
      </p:sp>
    </p:spTree>
    <p:extLst>
      <p:ext uri="{BB962C8B-B14F-4D97-AF65-F5344CB8AC3E}">
        <p14:creationId xmlns:p14="http://schemas.microsoft.com/office/powerpoint/2010/main" val="2406904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 Camps teaching</a:t>
            </a:r>
            <a:r>
              <a:rPr lang="en-US" baseline="0" dirty="0"/>
              <a:t> to .NET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32</a:t>
            </a:fld>
            <a:endParaRPr lang="en-US"/>
          </a:p>
        </p:txBody>
      </p:sp>
    </p:spTree>
    <p:extLst>
      <p:ext uri="{BB962C8B-B14F-4D97-AF65-F5344CB8AC3E}">
        <p14:creationId xmlns:p14="http://schemas.microsoft.com/office/powerpoint/2010/main" val="3100884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OSS,</a:t>
            </a:r>
            <a:r>
              <a:rPr lang="en-US" baseline="0" dirty="0"/>
              <a:t> </a:t>
            </a:r>
            <a:r>
              <a:rPr lang="en-US" baseline="0" dirty="0" err="1"/>
              <a:t>Crossplatform</a:t>
            </a:r>
            <a:r>
              <a:rPr lang="en-US" baseline="0" dirty="0"/>
              <a:t>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34</a:t>
            </a:fld>
            <a:endParaRPr lang="en-US"/>
          </a:p>
        </p:txBody>
      </p:sp>
    </p:spTree>
    <p:extLst>
      <p:ext uri="{BB962C8B-B14F-4D97-AF65-F5344CB8AC3E}">
        <p14:creationId xmlns:p14="http://schemas.microsoft.com/office/powerpoint/2010/main" val="15373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6/10/2016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95884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standard library</a:t>
            </a:r>
            <a:r>
              <a:rPr lang="en-US" baseline="0" dirty="0"/>
              <a:t> allows us to innovate much more quickly and those innovations are picked up by all the platforms. T</a:t>
            </a:r>
            <a:r>
              <a:rPr lang="en-US" dirty="0"/>
              <a:t>ooling innovation affects both app models</a:t>
            </a:r>
            <a:r>
              <a:rPr lang="en-US" baseline="0" dirty="0"/>
              <a:t> &amp; </a:t>
            </a:r>
            <a:r>
              <a:rPr lang="en-US" dirty="0"/>
              <a:t>standard library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09118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a:t>
            </a:r>
            <a:r>
              <a:rPr lang="en-US" baseline="0" dirty="0"/>
              <a:t> on OSS ,  Cross Platform and text editors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36</a:t>
            </a:fld>
            <a:endParaRPr lang="en-US"/>
          </a:p>
        </p:txBody>
      </p:sp>
    </p:spTree>
    <p:extLst>
      <p:ext uri="{BB962C8B-B14F-4D97-AF65-F5344CB8AC3E}">
        <p14:creationId xmlns:p14="http://schemas.microsoft.com/office/powerpoint/2010/main" val="258573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a:t>
            </a:r>
            <a:r>
              <a:rPr lang="en-US" baseline="0" dirty="0"/>
              <a:t> on OSS ,  Cross Platform and text editors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37</a:t>
            </a:fld>
            <a:endParaRPr lang="en-US"/>
          </a:p>
        </p:txBody>
      </p:sp>
    </p:spTree>
    <p:extLst>
      <p:ext uri="{BB962C8B-B14F-4D97-AF65-F5344CB8AC3E}">
        <p14:creationId xmlns:p14="http://schemas.microsoft.com/office/powerpoint/2010/main" val="293123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a:t>
            </a:r>
            <a:r>
              <a:rPr lang="en-US" baseline="0" dirty="0"/>
              <a:t> on OSS ,  Cross Platform and text editors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38</a:t>
            </a:fld>
            <a:endParaRPr lang="en-US"/>
          </a:p>
        </p:txBody>
      </p:sp>
    </p:spTree>
    <p:extLst>
      <p:ext uri="{BB962C8B-B14F-4D97-AF65-F5344CB8AC3E}">
        <p14:creationId xmlns:p14="http://schemas.microsoft.com/office/powerpoint/2010/main" val="3241474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Xamarin</a:t>
            </a:r>
            <a:r>
              <a:rPr lang="en-US" dirty="0"/>
              <a:t> </a:t>
            </a:r>
          </a:p>
          <a:p>
            <a:r>
              <a:rPr lang="en-US" dirty="0"/>
              <a:t>Note</a:t>
            </a:r>
            <a:r>
              <a:rPr lang="en-US" baseline="0" dirty="0"/>
              <a:t> .NET everywhere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EAF4AE-F2E3-461E-B573-07B938CB388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9809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.dot.net</a:t>
            </a:r>
            <a:r>
              <a:rPr lang="en-US" baseline="0" dirty="0"/>
              <a:t> this show that from the homepage on getting started with .NET you are immediately welcome  regardless  of the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40</a:t>
            </a:fld>
            <a:endParaRPr lang="en-US"/>
          </a:p>
        </p:txBody>
      </p:sp>
    </p:spTree>
    <p:extLst>
      <p:ext uri="{BB962C8B-B14F-4D97-AF65-F5344CB8AC3E}">
        <p14:creationId xmlns:p14="http://schemas.microsoft.com/office/powerpoint/2010/main" val="4157159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baseline="0" dirty="0" err="1"/>
              <a:t>dotnet</a:t>
            </a:r>
            <a:r>
              <a:rPr lang="en-US" baseline="0" dirty="0"/>
              <a:t> CLI intro  -  Show the </a:t>
            </a:r>
            <a:r>
              <a:rPr lang="en-US" baseline="0" dirty="0" err="1"/>
              <a:t>dotnet</a:t>
            </a:r>
            <a:r>
              <a:rPr lang="en-US" baseline="0" dirty="0"/>
              <a:t> cli working in </a:t>
            </a:r>
            <a:r>
              <a:rPr lang="en-US" baseline="0" dirty="0" err="1"/>
              <a:t>docker</a:t>
            </a:r>
            <a:r>
              <a:rPr lang="en-US" baseline="0" dirty="0"/>
              <a:t> or windows,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41</a:t>
            </a:fld>
            <a:endParaRPr lang="en-US"/>
          </a:p>
        </p:txBody>
      </p:sp>
    </p:spTree>
    <p:extLst>
      <p:ext uri="{BB962C8B-B14F-4D97-AF65-F5344CB8AC3E}">
        <p14:creationId xmlns:p14="http://schemas.microsoft.com/office/powerpoint/2010/main" val="645661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a:t>
            </a:r>
            <a:r>
              <a:rPr lang="en-US" baseline="0" dirty="0"/>
              <a:t> used most by  Web Developers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42</a:t>
            </a:fld>
            <a:endParaRPr lang="en-US"/>
          </a:p>
        </p:txBody>
      </p:sp>
    </p:spTree>
    <p:extLst>
      <p:ext uri="{BB962C8B-B14F-4D97-AF65-F5344CB8AC3E}">
        <p14:creationId xmlns:p14="http://schemas.microsoft.com/office/powerpoint/2010/main" val="1308770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43</a:t>
            </a:fld>
            <a:endParaRPr lang="en-US"/>
          </a:p>
        </p:txBody>
      </p:sp>
    </p:spTree>
    <p:extLst>
      <p:ext uri="{BB962C8B-B14F-4D97-AF65-F5344CB8AC3E}">
        <p14:creationId xmlns:p14="http://schemas.microsoft.com/office/powerpoint/2010/main" val="495398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Two years ago we announced how some key components of .NET such as ASP.NET MVC or Entity Framework embraced a new development process that was more transparent, open, and community driven. Since then, we have only 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LIST OF PROJECTS (25 initially)</a:t>
            </a: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.NET API for Hadoop </a:t>
            </a:r>
            <a:r>
              <a:rPr lang="en-US" sz="900" kern="1200" dirty="0" err="1">
                <a:solidFill>
                  <a:schemeClr val="tx1"/>
                </a:solidFill>
                <a:effectLst/>
                <a:latin typeface="Segoe UI Light" pitchFamily="34" charset="0"/>
                <a:ea typeface="+mn-ea"/>
                <a:cs typeface="+mn-cs"/>
              </a:rPr>
              <a:t>WebClient</a:t>
            </a:r>
            <a:endParaRPr lang="en-US" sz="900" kern="1200" dirty="0">
              <a:solidFill>
                <a:schemeClr val="tx1"/>
              </a:solidFill>
              <a:effectLst/>
              <a:latin typeface="Segoe UI Light" pitchFamily="34" charset="0"/>
              <a:ea typeface="+mn-ea"/>
              <a:cs typeface="+mn-cs"/>
            </a:endParaRPr>
          </a:p>
          <a:p>
            <a:r>
              <a:rPr lang="en-US" sz="900" u="sng" kern="1200" dirty="0">
                <a:solidFill>
                  <a:schemeClr val="tx1"/>
                </a:solidFill>
                <a:effectLst/>
                <a:latin typeface="Segoe UI Light" pitchFamily="34" charset="0"/>
                <a:ea typeface="+mn-ea"/>
                <a:cs typeface="+mn-cs"/>
                <a:hlinkClick r:id="rId3"/>
              </a:rPr>
              <a:t>http://hadoopsdk.codeplex.com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.NET Compiler Platform ("Roslyn")</a:t>
            </a:r>
          </a:p>
          <a:p>
            <a:r>
              <a:rPr lang="en-US" sz="900" u="sng" kern="1200" dirty="0">
                <a:solidFill>
                  <a:schemeClr val="tx1"/>
                </a:solidFill>
                <a:effectLst/>
                <a:latin typeface="Segoe UI Light" pitchFamily="34" charset="0"/>
                <a:ea typeface="+mn-ea"/>
                <a:cs typeface="+mn-cs"/>
                <a:hlinkClick r:id="rId4"/>
              </a:rPr>
              <a:t>http://roslyn.codeplex.com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.NET Map Reduce API for Hadoop</a:t>
            </a:r>
          </a:p>
          <a:p>
            <a:r>
              <a:rPr lang="en-US" sz="900" u="sng" kern="1200" dirty="0">
                <a:solidFill>
                  <a:schemeClr val="tx1"/>
                </a:solidFill>
                <a:effectLst/>
                <a:latin typeface="Segoe UI Light" pitchFamily="34" charset="0"/>
                <a:ea typeface="+mn-ea"/>
                <a:cs typeface="+mn-cs"/>
                <a:hlinkClick r:id="rId3"/>
              </a:rPr>
              <a:t>http://hadoopsdk.codeplex.com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.NET Micro Framework</a:t>
            </a:r>
          </a:p>
          <a:p>
            <a:r>
              <a:rPr lang="en-US" sz="900" u="sng" kern="1200" dirty="0">
                <a:solidFill>
                  <a:schemeClr val="tx1"/>
                </a:solidFill>
                <a:effectLst/>
                <a:latin typeface="Segoe UI Light" pitchFamily="34" charset="0"/>
                <a:ea typeface="+mn-ea"/>
                <a:cs typeface="+mn-cs"/>
                <a:hlinkClick r:id="rId5"/>
              </a:rPr>
              <a:t>http://netmf.codeplex.com/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ASP.NET MVC</a:t>
            </a:r>
          </a:p>
          <a:p>
            <a:r>
              <a:rPr lang="en-US" sz="900" u="sng" kern="1200" dirty="0">
                <a:solidFill>
                  <a:schemeClr val="tx1"/>
                </a:solidFill>
                <a:effectLst/>
                <a:latin typeface="Segoe UI Light" pitchFamily="34" charset="0"/>
                <a:ea typeface="+mn-ea"/>
                <a:cs typeface="+mn-cs"/>
                <a:hlinkClick r:id="rId6"/>
              </a:rPr>
              <a:t>http://aspnetwebstack.codeplex.com/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ASP.NET </a:t>
            </a:r>
            <a:r>
              <a:rPr lang="en-US" sz="900" kern="1200" dirty="0" err="1">
                <a:solidFill>
                  <a:schemeClr val="tx1"/>
                </a:solidFill>
                <a:effectLst/>
                <a:latin typeface="Segoe UI Light" pitchFamily="34" charset="0"/>
                <a:ea typeface="+mn-ea"/>
                <a:cs typeface="+mn-cs"/>
              </a:rPr>
              <a:t>SignalR</a:t>
            </a:r>
            <a:endParaRPr lang="en-US" sz="900" kern="1200" dirty="0">
              <a:solidFill>
                <a:schemeClr val="tx1"/>
              </a:solidFill>
              <a:effectLst/>
              <a:latin typeface="Segoe UI Light" pitchFamily="34" charset="0"/>
              <a:ea typeface="+mn-ea"/>
              <a:cs typeface="+mn-cs"/>
            </a:endParaRPr>
          </a:p>
          <a:p>
            <a:r>
              <a:rPr lang="en-US" sz="900" u="sng" kern="1200" dirty="0">
                <a:solidFill>
                  <a:schemeClr val="tx1"/>
                </a:solidFill>
                <a:effectLst/>
                <a:latin typeface="Segoe UI Light" pitchFamily="34" charset="0"/>
                <a:ea typeface="+mn-ea"/>
                <a:cs typeface="+mn-cs"/>
                <a:hlinkClick r:id="rId7"/>
              </a:rPr>
              <a:t>https://github.com/SignalR/SignalR</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ASP.NET Web API</a:t>
            </a:r>
          </a:p>
          <a:p>
            <a:r>
              <a:rPr lang="en-US" sz="900" u="sng" kern="1200" dirty="0">
                <a:solidFill>
                  <a:schemeClr val="tx1"/>
                </a:solidFill>
                <a:effectLst/>
                <a:latin typeface="Segoe UI Light" pitchFamily="34" charset="0"/>
                <a:ea typeface="+mn-ea"/>
                <a:cs typeface="+mn-cs"/>
                <a:hlinkClick r:id="rId6"/>
              </a:rPr>
              <a:t>http://aspnetwebstack.codeplex.com/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ASP.NET Web Pages</a:t>
            </a:r>
          </a:p>
          <a:p>
            <a:r>
              <a:rPr lang="en-US" sz="900" u="sng" kern="1200" dirty="0">
                <a:solidFill>
                  <a:schemeClr val="tx1"/>
                </a:solidFill>
                <a:effectLst/>
                <a:latin typeface="Segoe UI Light" pitchFamily="34" charset="0"/>
                <a:ea typeface="+mn-ea"/>
                <a:cs typeface="+mn-cs"/>
                <a:hlinkClick r:id="rId6"/>
              </a:rPr>
              <a:t>http://aspnetwebstack.codeplex.com/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Composition (MEF2)</a:t>
            </a:r>
          </a:p>
          <a:p>
            <a:r>
              <a:rPr lang="en-US" sz="900" u="sng" kern="1200" dirty="0">
                <a:solidFill>
                  <a:schemeClr val="tx1"/>
                </a:solidFill>
                <a:effectLst/>
                <a:latin typeface="Segoe UI Light" pitchFamily="34" charset="0"/>
                <a:ea typeface="+mn-ea"/>
                <a:cs typeface="+mn-cs"/>
                <a:hlinkClick r:id="rId8"/>
              </a:rPr>
              <a:t>http://mef.codeplex.com/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Entity Framework</a:t>
            </a:r>
          </a:p>
          <a:p>
            <a:r>
              <a:rPr lang="en-US" sz="900" u="sng" kern="1200" dirty="0">
                <a:solidFill>
                  <a:schemeClr val="tx1"/>
                </a:solidFill>
                <a:effectLst/>
                <a:latin typeface="Segoe UI Light" pitchFamily="34" charset="0"/>
                <a:ea typeface="+mn-ea"/>
                <a:cs typeface="+mn-cs"/>
                <a:hlinkClick r:id="rId9"/>
              </a:rPr>
              <a:t>http://entityframework.codeplex.com/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Linq</a:t>
            </a:r>
            <a:r>
              <a:rPr lang="en-US" sz="900" kern="1200" dirty="0">
                <a:solidFill>
                  <a:schemeClr val="tx1"/>
                </a:solidFill>
                <a:effectLst/>
                <a:latin typeface="Segoe UI Light" pitchFamily="34" charset="0"/>
                <a:ea typeface="+mn-ea"/>
                <a:cs typeface="+mn-cs"/>
              </a:rPr>
              <a:t> to Hive</a:t>
            </a:r>
          </a:p>
          <a:p>
            <a:r>
              <a:rPr lang="en-US" sz="900" u="sng" kern="1200" dirty="0">
                <a:solidFill>
                  <a:schemeClr val="tx1"/>
                </a:solidFill>
                <a:effectLst/>
                <a:latin typeface="Segoe UI Light" pitchFamily="34" charset="0"/>
                <a:ea typeface="+mn-ea"/>
                <a:cs typeface="+mn-cs"/>
                <a:hlinkClick r:id="rId3"/>
              </a:rPr>
              <a:t>http://hadoopsdk.codeplex.com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MEF (Managed Extensibility Framework)</a:t>
            </a:r>
          </a:p>
          <a:p>
            <a:r>
              <a:rPr lang="en-US" sz="900" u="sng" kern="1200" dirty="0">
                <a:solidFill>
                  <a:schemeClr val="tx1"/>
                </a:solidFill>
                <a:effectLst/>
                <a:latin typeface="Segoe UI Light" pitchFamily="34" charset="0"/>
                <a:ea typeface="+mn-ea"/>
                <a:cs typeface="+mn-cs"/>
                <a:hlinkClick r:id="rId8"/>
              </a:rPr>
              <a:t>http://mef.codeplex.com/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OWIN Authentication Middleware</a:t>
            </a:r>
          </a:p>
          <a:p>
            <a:r>
              <a:rPr lang="en-US" sz="900" u="sng" kern="1200" dirty="0">
                <a:solidFill>
                  <a:schemeClr val="tx1"/>
                </a:solidFill>
                <a:effectLst/>
                <a:latin typeface="Segoe UI Light" pitchFamily="34" charset="0"/>
                <a:ea typeface="+mn-ea"/>
                <a:cs typeface="+mn-cs"/>
                <a:hlinkClick r:id="rId10"/>
              </a:rPr>
              <a:t>http://katanaproject.codeplex.com/SourceControl/latest#src/Microsoft.Owin.Security.Google/GoogleOAuth2AuthenticationMiddleware.cs</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Rx (Reactive Extensions)</a:t>
            </a:r>
          </a:p>
          <a:p>
            <a:r>
              <a:rPr lang="en-US" sz="900" u="sng" kern="1200" dirty="0">
                <a:solidFill>
                  <a:schemeClr val="tx1"/>
                </a:solidFill>
                <a:effectLst/>
                <a:latin typeface="Segoe UI Light" pitchFamily="34" charset="0"/>
                <a:ea typeface="+mn-ea"/>
                <a:cs typeface="+mn-cs"/>
                <a:hlinkClick r:id="rId11"/>
              </a:rPr>
              <a:t>https://rx.codeplex.com/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Salesforce Toolkit for .NET</a:t>
            </a:r>
          </a:p>
          <a:p>
            <a:r>
              <a:rPr lang="en-US" sz="900" u="sng" kern="1200" dirty="0">
                <a:solidFill>
                  <a:schemeClr val="tx1"/>
                </a:solidFill>
                <a:effectLst/>
                <a:latin typeface="Segoe UI Light" pitchFamily="34" charset="0"/>
                <a:ea typeface="+mn-ea"/>
                <a:cs typeface="+mn-cs"/>
                <a:hlinkClick r:id="rId12"/>
              </a:rPr>
              <a:t>https://github.com/developerforce/Force.com-Toolkit-for-NET</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Web Protection Library</a:t>
            </a:r>
          </a:p>
          <a:p>
            <a:r>
              <a:rPr lang="en-US" sz="900" u="sng" kern="1200" dirty="0">
                <a:solidFill>
                  <a:schemeClr val="tx1"/>
                </a:solidFill>
                <a:effectLst/>
                <a:latin typeface="Segoe UI Light" pitchFamily="34" charset="0"/>
                <a:ea typeface="+mn-ea"/>
                <a:cs typeface="+mn-cs"/>
                <a:hlinkClick r:id="rId13"/>
              </a:rPr>
              <a:t>http://wpl.codeplex.com/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Windows Azure .NET SDK</a:t>
            </a:r>
          </a:p>
          <a:p>
            <a:r>
              <a:rPr lang="en-US" sz="900" u="sng" kern="1200" dirty="0">
                <a:solidFill>
                  <a:schemeClr val="tx1"/>
                </a:solidFill>
                <a:effectLst/>
                <a:latin typeface="Segoe UI Light" pitchFamily="34" charset="0"/>
                <a:ea typeface="+mn-ea"/>
                <a:cs typeface="+mn-cs"/>
                <a:hlinkClick r:id="rId14"/>
              </a:rPr>
              <a:t>https://github.com/WindowsAzure/azure-sdk-for-net</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Windows Phone Toolkit</a:t>
            </a:r>
          </a:p>
          <a:p>
            <a:r>
              <a:rPr lang="en-US" sz="900" u="sng" kern="1200" dirty="0">
                <a:solidFill>
                  <a:schemeClr val="tx1"/>
                </a:solidFill>
                <a:effectLst/>
                <a:latin typeface="Segoe UI Light" pitchFamily="34" charset="0"/>
                <a:ea typeface="+mn-ea"/>
                <a:cs typeface="+mn-cs"/>
                <a:hlinkClick r:id="rId15"/>
              </a:rPr>
              <a:t>http://phone.codeplex.com/</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WnsRecipe</a:t>
            </a:r>
            <a:endParaRPr lang="en-US" sz="900" kern="1200" dirty="0">
              <a:solidFill>
                <a:schemeClr val="tx1"/>
              </a:solidFill>
              <a:effectLst/>
              <a:latin typeface="Segoe UI Light" pitchFamily="34" charset="0"/>
              <a:ea typeface="+mn-ea"/>
              <a:cs typeface="+mn-cs"/>
            </a:endParaRPr>
          </a:p>
          <a:p>
            <a:r>
              <a:rPr lang="en-US" sz="900" u="sng" kern="1200" dirty="0">
                <a:solidFill>
                  <a:schemeClr val="tx1"/>
                </a:solidFill>
                <a:effectLst/>
                <a:latin typeface="Segoe UI Light" pitchFamily="34" charset="0"/>
                <a:ea typeface="+mn-ea"/>
                <a:cs typeface="+mn-cs"/>
                <a:hlinkClick r:id="rId16"/>
              </a:rPr>
              <a:t>https://github.com/nickharris/WnsRecipe</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Xamarin</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couchbase</a:t>
            </a:r>
            <a:r>
              <a:rPr lang="en-US" sz="900" kern="1200" dirty="0">
                <a:solidFill>
                  <a:schemeClr val="tx1"/>
                </a:solidFill>
                <a:effectLst/>
                <a:latin typeface="Segoe UI Light" pitchFamily="34" charset="0"/>
                <a:ea typeface="+mn-ea"/>
                <a:cs typeface="+mn-cs"/>
              </a:rPr>
              <a:t>-lite-net</a:t>
            </a:r>
          </a:p>
          <a:p>
            <a:r>
              <a:rPr lang="en-US" sz="900" u="sng" kern="1200" dirty="0">
                <a:solidFill>
                  <a:schemeClr val="tx1"/>
                </a:solidFill>
                <a:effectLst/>
                <a:latin typeface="Segoe UI Light" pitchFamily="34" charset="0"/>
                <a:ea typeface="+mn-ea"/>
                <a:cs typeface="+mn-cs"/>
                <a:hlinkClick r:id="rId17"/>
              </a:rPr>
              <a:t>https://github.com/xamarin/couchbase-lite-net</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Xamarin</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Mailkit</a:t>
            </a:r>
            <a:endParaRPr lang="en-US" sz="900" kern="1200" dirty="0">
              <a:solidFill>
                <a:schemeClr val="tx1"/>
              </a:solidFill>
              <a:effectLst/>
              <a:latin typeface="Segoe UI Light" pitchFamily="34" charset="0"/>
              <a:ea typeface="+mn-ea"/>
              <a:cs typeface="+mn-cs"/>
            </a:endParaRPr>
          </a:p>
          <a:p>
            <a:r>
              <a:rPr lang="en-US" sz="900" u="sng" kern="1200" dirty="0">
                <a:solidFill>
                  <a:schemeClr val="tx1"/>
                </a:solidFill>
                <a:effectLst/>
                <a:latin typeface="Segoe UI Light" pitchFamily="34" charset="0"/>
                <a:ea typeface="+mn-ea"/>
                <a:cs typeface="+mn-cs"/>
                <a:hlinkClick r:id="rId18"/>
              </a:rPr>
              <a:t>https://github.com/jstedfast/MailKit</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Xamarin</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Mimekit</a:t>
            </a:r>
            <a:endParaRPr lang="en-US" sz="900" kern="1200" dirty="0">
              <a:solidFill>
                <a:schemeClr val="tx1"/>
              </a:solidFill>
              <a:effectLst/>
              <a:latin typeface="Segoe UI Light" pitchFamily="34" charset="0"/>
              <a:ea typeface="+mn-ea"/>
              <a:cs typeface="+mn-cs"/>
            </a:endParaRPr>
          </a:p>
          <a:p>
            <a:r>
              <a:rPr lang="en-US" sz="900" u="sng" kern="1200" dirty="0">
                <a:solidFill>
                  <a:schemeClr val="tx1"/>
                </a:solidFill>
                <a:effectLst/>
                <a:latin typeface="Segoe UI Light" pitchFamily="34" charset="0"/>
                <a:ea typeface="+mn-ea"/>
                <a:cs typeface="+mn-cs"/>
                <a:hlinkClick r:id="rId19"/>
              </a:rPr>
              <a:t>https://github.com/jstedfast/MimeKit</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Xamarin.Auth</a:t>
            </a:r>
            <a:endParaRPr lang="en-US" sz="900" kern="1200" dirty="0">
              <a:solidFill>
                <a:schemeClr val="tx1"/>
              </a:solidFill>
              <a:effectLst/>
              <a:latin typeface="Segoe UI Light" pitchFamily="34" charset="0"/>
              <a:ea typeface="+mn-ea"/>
              <a:cs typeface="+mn-cs"/>
            </a:endParaRPr>
          </a:p>
          <a:p>
            <a:r>
              <a:rPr lang="en-US" sz="900" u="sng" kern="1200" dirty="0">
                <a:solidFill>
                  <a:schemeClr val="tx1"/>
                </a:solidFill>
                <a:effectLst/>
                <a:latin typeface="Segoe UI Light" pitchFamily="34" charset="0"/>
                <a:ea typeface="+mn-ea"/>
                <a:cs typeface="+mn-cs"/>
                <a:hlinkClick r:id="rId20"/>
              </a:rPr>
              <a:t>https://github.com/xamarin/Xamarin.Auth</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Xamarin.Mobile</a:t>
            </a:r>
            <a:endParaRPr lang="en-US" sz="900" kern="1200" dirty="0">
              <a:solidFill>
                <a:schemeClr val="tx1"/>
              </a:solidFill>
              <a:effectLst/>
              <a:latin typeface="Segoe UI Light" pitchFamily="34" charset="0"/>
              <a:ea typeface="+mn-ea"/>
              <a:cs typeface="+mn-cs"/>
            </a:endParaRPr>
          </a:p>
          <a:p>
            <a:r>
              <a:rPr lang="en-US" sz="900" u="sng" kern="1200" dirty="0">
                <a:solidFill>
                  <a:schemeClr val="tx1"/>
                </a:solidFill>
                <a:effectLst/>
                <a:latin typeface="Segoe UI Light" pitchFamily="34" charset="0"/>
                <a:ea typeface="+mn-ea"/>
                <a:cs typeface="+mn-cs"/>
                <a:hlinkClick r:id="rId21"/>
              </a:rPr>
              <a:t>https://github.com/xamarin/Xamarin.Mobile</a:t>
            </a:r>
            <a:r>
              <a:rPr lang="en-US" sz="900" u="sng"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BA63594D-14EC-442B-AE1C-93CD4FE02652}" type="slidenum">
              <a:rPr lang="en-US" smtClean="0"/>
              <a:t>44</a:t>
            </a:fld>
            <a:endParaRPr lang="en-US"/>
          </a:p>
        </p:txBody>
      </p:sp>
    </p:spTree>
    <p:extLst>
      <p:ext uri="{BB962C8B-B14F-4D97-AF65-F5344CB8AC3E}">
        <p14:creationId xmlns:p14="http://schemas.microsoft.com/office/powerpoint/2010/main" val="405334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Interesting</a:t>
            </a:r>
            <a:r>
              <a:rPr lang="en-US" baseline="0" dirty="0"/>
              <a:t> Articles for the community </a:t>
            </a:r>
            <a:endParaRPr lang="en-US" dirty="0"/>
          </a:p>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7</a:t>
            </a:fld>
            <a:endParaRPr lang="en-US"/>
          </a:p>
        </p:txBody>
      </p:sp>
    </p:spTree>
    <p:extLst>
      <p:ext uri="{BB962C8B-B14F-4D97-AF65-F5344CB8AC3E}">
        <p14:creationId xmlns:p14="http://schemas.microsoft.com/office/powerpoint/2010/main" val="3018355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Interesting</a:t>
            </a:r>
            <a:r>
              <a:rPr lang="en-US" baseline="0" dirty="0"/>
              <a:t> Articles for the community </a:t>
            </a:r>
            <a:endParaRPr lang="en-US" dirty="0"/>
          </a:p>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8</a:t>
            </a:fld>
            <a:endParaRPr lang="en-US"/>
          </a:p>
        </p:txBody>
      </p:sp>
    </p:spTree>
    <p:extLst>
      <p:ext uri="{BB962C8B-B14F-4D97-AF65-F5344CB8AC3E}">
        <p14:creationId xmlns:p14="http://schemas.microsoft.com/office/powerpoint/2010/main" val="1873940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can’t talk about ASP.NET community without calling out Ben Adams. He got inspired watching our weekly ASP.NET Community Standups and started contributing to the ASP.NET server codebase, leading to some huge performance gains!</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9</a:t>
            </a:fld>
            <a:endParaRPr lang="en-US"/>
          </a:p>
        </p:txBody>
      </p:sp>
    </p:spTree>
    <p:extLst>
      <p:ext uri="{BB962C8B-B14F-4D97-AF65-F5344CB8AC3E}">
        <p14:creationId xmlns:p14="http://schemas.microsoft.com/office/powerpoint/2010/main" val="285932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Lots of blog posts or even series are one-offs. Muhammad rolls everything in this series into his (excellent) ASP.NET MVC Boilerplate template. This template lets you check features off on a list, then gives you a pretty full featured starter project covering some more advanced project requirements like accessibility, SEO, social media support, advanced security, etc., leveraging some top open source libraries.</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10</a:t>
            </a:fld>
            <a:endParaRPr lang="en-US"/>
          </a:p>
        </p:txBody>
      </p:sp>
    </p:spTree>
    <p:extLst>
      <p:ext uri="{BB962C8B-B14F-4D97-AF65-F5344CB8AC3E}">
        <p14:creationId xmlns:p14="http://schemas.microsoft.com/office/powerpoint/2010/main" val="90574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three top ASP.NET developers post great content weekly, including video feature screencasts and lots of code.</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11</a:t>
            </a:fld>
            <a:endParaRPr lang="en-US"/>
          </a:p>
        </p:txBody>
      </p:sp>
    </p:spTree>
    <p:extLst>
      <p:ext uri="{BB962C8B-B14F-4D97-AF65-F5344CB8AC3E}">
        <p14:creationId xmlns:p14="http://schemas.microsoft.com/office/powerpoint/2010/main" val="2136229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rPr>
              <a:t>Hisham</a:t>
            </a:r>
            <a:r>
              <a:rPr lang="en-US" dirty="0">
                <a:effectLst/>
              </a:rPr>
              <a:t> has been posting a lot of great localization related content for years, including some localization related contributions to ASP.NET. Lots of great content on his blog, including some localization related Tag Helpers lately.</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12</a:t>
            </a:fld>
            <a:endParaRPr lang="en-US"/>
          </a:p>
        </p:txBody>
      </p:sp>
    </p:spTree>
    <p:extLst>
      <p:ext uri="{BB962C8B-B14F-4D97-AF65-F5344CB8AC3E}">
        <p14:creationId xmlns:p14="http://schemas.microsoft.com/office/powerpoint/2010/main" val="1093508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rPr>
              <a:t>Aremen’s</a:t>
            </a:r>
            <a:r>
              <a:rPr lang="en-US" dirty="0">
                <a:effectLst/>
              </a:rPr>
              <a:t> posts are just top quality – lots of custom graphics, thorough coverage, lots of code, and insightful opinions</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13</a:t>
            </a:fld>
            <a:endParaRPr lang="en-US"/>
          </a:p>
        </p:txBody>
      </p:sp>
    </p:spTree>
    <p:extLst>
      <p:ext uri="{BB962C8B-B14F-4D97-AF65-F5344CB8AC3E}">
        <p14:creationId xmlns:p14="http://schemas.microsoft.com/office/powerpoint/2010/main" val="4119862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14695277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3316481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8021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066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3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72358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976576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69631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8649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6292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393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82222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2718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136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42799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9023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7571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599040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824584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8531751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3689847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9552238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2289102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317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764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423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080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1182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93133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1357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51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3138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82308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404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781205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575061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73643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273436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022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219360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17424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9367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970965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513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25380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782401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983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5963490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0219570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804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927883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175240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3510089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701940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0205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6240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965980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5648442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771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583" y="822796"/>
            <a:ext cx="9526833" cy="5212407"/>
          </a:xfrm>
          <a:prstGeom prst="rect">
            <a:avLst/>
          </a:prstGeom>
        </p:spPr>
      </p:pic>
    </p:spTree>
    <p:extLst>
      <p:ext uri="{BB962C8B-B14F-4D97-AF65-F5344CB8AC3E}">
        <p14:creationId xmlns:p14="http://schemas.microsoft.com/office/powerpoint/2010/main" val="323120572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3324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244031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ltGray">
          <a:xfrm>
            <a:off x="448213" y="6092098"/>
            <a:ext cx="1421436" cy="300619"/>
          </a:xfrm>
          <a:prstGeom prst="rect">
            <a:avLst/>
          </a:prstGeom>
        </p:spPr>
      </p:pic>
      <p:grpSp>
        <p:nvGrpSpPr>
          <p:cNvPr id="11" name="Group 10"/>
          <p:cNvGrpSpPr/>
          <p:nvPr userDrawn="1"/>
        </p:nvGrpSpPr>
        <p:grpSpPr bwMode="white">
          <a:xfrm>
            <a:off x="232219" y="2077800"/>
            <a:ext cx="4983546"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8"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8"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8"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1"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1"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1"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8697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white">
          <a:xfrm>
            <a:off x="0" y="0"/>
            <a:ext cx="12192000"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black">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6092098"/>
            <a:ext cx="1421436" cy="300619"/>
          </a:xfrm>
          <a:prstGeom prst="rect">
            <a:avLst/>
          </a:prstGeom>
        </p:spPr>
      </p:pic>
    </p:spTree>
    <p:extLst>
      <p:ext uri="{BB962C8B-B14F-4D97-AF65-F5344CB8AC3E}">
        <p14:creationId xmlns:p14="http://schemas.microsoft.com/office/powerpoint/2010/main" val="3665430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174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773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47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703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660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945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424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091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19841180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9433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3303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97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2635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185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76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51409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90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65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499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18097387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7643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23922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34941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03436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2" name="TextBox 1"/>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48637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96197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3278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7716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9645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5495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34273161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696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300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8997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7914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9532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014974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63928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007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9508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56125905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5.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46824920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92630236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973856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6"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1518611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44582058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6.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msit.powerbi.com/groups/c459fa4e-d04c-420b-b0d1-9dbaa3b8df28/reports/edf0ad6e-0eab-4fab-af90-845f0419367c/ReportSection6"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hyperlink" Target="https://msit.powerbi.com/groups/c459fa4e-d04c-420b-b0d1-9dbaa3b8df28/reports/edf0ad6e-0eab-4fab-af90-845f0419367c/ReportSection2" TargetMode="External"/><Relationship Id="rId2" Type="http://schemas.openxmlformats.org/officeDocument/2006/relationships/notesSlide" Target="../notesSlides/notesSlide12.xml"/><Relationship Id="rId1" Type="http://schemas.openxmlformats.org/officeDocument/2006/relationships/slideLayout" Target="../slideLayouts/slideLayout5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msit.powerbi.com/groups/c459fa4e-d04c-420b-b0d1-9dbaa3b8df28/reports/edf0ad6e-0eab-4fab-af90-845f0419367c/ReportSection2" TargetMode="Externa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hyperlink" Target="https://msit.powerbi.com/groups/c459fa4e-d04c-420b-b0d1-9dbaa3b8df28/reports/edf0ad6e-0eab-4fab-af90-845f0419367c/ReportSection6" TargetMode="External"/><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hyperlink" Target="http://www.codingdojo.com/" TargetMode="External"/><Relationship Id="rId2" Type="http://schemas.openxmlformats.org/officeDocument/2006/relationships/notesSlide" Target="../notesSlides/notesSlide16.xml"/><Relationship Id="rId1" Type="http://schemas.openxmlformats.org/officeDocument/2006/relationships/slideLayout" Target="../slideLayouts/slideLayout5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flatironschool.com/courses" TargetMode="Externa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eneralassemb.ly/education/web-development-immersive/new-york-city" TargetMode="Externa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hyperlink" Target="https://www.learnhowtoprogram.com/courses" TargetMode="External"/><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6.xml"/><Relationship Id="rId5" Type="http://schemas.microsoft.com/office/2007/relationships/hdphoto" Target="../media/hdphoto1.wdp"/><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46.xml"/><Relationship Id="rId5" Type="http://schemas.microsoft.com/office/2007/relationships/hdphoto" Target="../media/hdphoto1.wdp"/><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46.xml"/><Relationship Id="rId5" Type="http://schemas.microsoft.com/office/2007/relationships/hdphoto" Target="../media/hdphoto1.wdp"/><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notesSlide" Target="../notesSlides/notesSlide24.xml"/><Relationship Id="rId1" Type="http://schemas.openxmlformats.org/officeDocument/2006/relationships/slideLayout" Target="../slideLayouts/slideLayout46.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4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0.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2927" y="1219200"/>
            <a:ext cx="11612228" cy="3795216"/>
          </a:xfrm>
          <a:prstGeom prst="rect">
            <a:avLst/>
          </a:prstGeom>
        </p:spPr>
      </p:pic>
      <p:sp>
        <p:nvSpPr>
          <p:cNvPr id="5" name="TextBox 4"/>
          <p:cNvSpPr txBox="1"/>
          <p:nvPr/>
        </p:nvSpPr>
        <p:spPr>
          <a:xfrm>
            <a:off x="4151067" y="5264659"/>
            <a:ext cx="3716402"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2060"/>
                </a:solidFill>
                <a:latin typeface="+mj-lt"/>
              </a:rPr>
              <a:t>ASP.NET MVC Boilerplate</a:t>
            </a:r>
          </a:p>
          <a:p>
            <a:pPr algn="ctr">
              <a:lnSpc>
                <a:spcPct val="90000"/>
              </a:lnSpc>
              <a:spcAft>
                <a:spcPts val="600"/>
              </a:spcAft>
            </a:pPr>
            <a:r>
              <a:rPr lang="en-US" sz="2400" dirty="0">
                <a:solidFill>
                  <a:srgbClr val="002060"/>
                </a:solidFill>
                <a:latin typeface="+mj-lt"/>
              </a:rPr>
              <a:t>Mohammad </a:t>
            </a:r>
            <a:r>
              <a:rPr lang="en-US" sz="2400" dirty="0" err="1">
                <a:solidFill>
                  <a:srgbClr val="002060"/>
                </a:solidFill>
                <a:latin typeface="+mj-lt"/>
              </a:rPr>
              <a:t>Rehan</a:t>
            </a:r>
            <a:r>
              <a:rPr lang="en-US" sz="2400" dirty="0">
                <a:solidFill>
                  <a:srgbClr val="002060"/>
                </a:solidFill>
                <a:latin typeface="+mj-lt"/>
              </a:rPr>
              <a:t> Saeed</a:t>
            </a:r>
          </a:p>
          <a:p>
            <a:pPr algn="ctr">
              <a:lnSpc>
                <a:spcPct val="90000"/>
              </a:lnSpc>
              <a:spcAft>
                <a:spcPts val="600"/>
              </a:spcAft>
            </a:pPr>
            <a:r>
              <a:rPr lang="en-US" sz="2400" dirty="0">
                <a:solidFill>
                  <a:srgbClr val="002060"/>
                </a:solidFill>
                <a:latin typeface="+mj-lt"/>
              </a:rPr>
              <a:t>rehansaeed.com</a:t>
            </a:r>
          </a:p>
        </p:txBody>
      </p:sp>
    </p:spTree>
    <p:extLst>
      <p:ext uri="{BB962C8B-B14F-4D97-AF65-F5344CB8AC3E}">
        <p14:creationId xmlns:p14="http://schemas.microsoft.com/office/powerpoint/2010/main" val="39795327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77858" y="496668"/>
            <a:ext cx="10569580" cy="4767991"/>
          </a:xfrm>
          <a:prstGeom prst="rect">
            <a:avLst/>
          </a:prstGeom>
        </p:spPr>
      </p:pic>
      <p:sp>
        <p:nvSpPr>
          <p:cNvPr id="5" name="TextBox 4"/>
          <p:cNvSpPr txBox="1"/>
          <p:nvPr/>
        </p:nvSpPr>
        <p:spPr>
          <a:xfrm>
            <a:off x="2817628" y="5264659"/>
            <a:ext cx="6383286"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2060"/>
                </a:solidFill>
                <a:latin typeface="+mj-lt"/>
              </a:rPr>
              <a:t>The ASP.NET Monsters</a:t>
            </a:r>
          </a:p>
          <a:p>
            <a:pPr algn="ctr">
              <a:lnSpc>
                <a:spcPct val="90000"/>
              </a:lnSpc>
              <a:spcAft>
                <a:spcPts val="600"/>
              </a:spcAft>
            </a:pPr>
            <a:r>
              <a:rPr lang="en-US" sz="2400" dirty="0">
                <a:solidFill>
                  <a:srgbClr val="002060"/>
                </a:solidFill>
                <a:latin typeface="+mj-lt"/>
              </a:rPr>
              <a:t>James Chambers, David Paquette, Simon Tibbs</a:t>
            </a:r>
          </a:p>
          <a:p>
            <a:pPr algn="ctr">
              <a:lnSpc>
                <a:spcPct val="90000"/>
              </a:lnSpc>
              <a:spcAft>
                <a:spcPts val="600"/>
              </a:spcAft>
            </a:pPr>
            <a:r>
              <a:rPr lang="en-US" sz="2400" dirty="0">
                <a:solidFill>
                  <a:srgbClr val="002060"/>
                </a:solidFill>
                <a:latin typeface="+mj-lt"/>
              </a:rPr>
              <a:t>aspnetmonsters.com</a:t>
            </a:r>
          </a:p>
        </p:txBody>
      </p:sp>
    </p:spTree>
    <p:extLst>
      <p:ext uri="{BB962C8B-B14F-4D97-AF65-F5344CB8AC3E}">
        <p14:creationId xmlns:p14="http://schemas.microsoft.com/office/powerpoint/2010/main" val="13862716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0513" y="1528549"/>
            <a:ext cx="11798762" cy="3790553"/>
          </a:xfrm>
          <a:prstGeom prst="rect">
            <a:avLst/>
          </a:prstGeom>
        </p:spPr>
      </p:pic>
      <p:sp>
        <p:nvSpPr>
          <p:cNvPr id="5" name="TextBox 4"/>
          <p:cNvSpPr txBox="1"/>
          <p:nvPr/>
        </p:nvSpPr>
        <p:spPr>
          <a:xfrm>
            <a:off x="4563497" y="5079672"/>
            <a:ext cx="3026341"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2060"/>
                </a:solidFill>
                <a:latin typeface="+mj-lt"/>
              </a:rPr>
              <a:t>Localization </a:t>
            </a:r>
          </a:p>
          <a:p>
            <a:pPr algn="ctr">
              <a:lnSpc>
                <a:spcPct val="90000"/>
              </a:lnSpc>
              <a:spcAft>
                <a:spcPts val="600"/>
              </a:spcAft>
            </a:pPr>
            <a:r>
              <a:rPr lang="en-US" sz="2400" dirty="0" err="1">
                <a:solidFill>
                  <a:srgbClr val="002060"/>
                </a:solidFill>
                <a:latin typeface="+mj-lt"/>
              </a:rPr>
              <a:t>Hisham</a:t>
            </a:r>
            <a:r>
              <a:rPr lang="en-US" sz="2400" dirty="0">
                <a:solidFill>
                  <a:srgbClr val="002060"/>
                </a:solidFill>
                <a:latin typeface="+mj-lt"/>
              </a:rPr>
              <a:t> Bin </a:t>
            </a:r>
            <a:r>
              <a:rPr lang="en-US" sz="2400" dirty="0" err="1">
                <a:solidFill>
                  <a:srgbClr val="002060"/>
                </a:solidFill>
                <a:latin typeface="+mj-lt"/>
              </a:rPr>
              <a:t>Ateya</a:t>
            </a:r>
            <a:endParaRPr lang="en-US" sz="2400" dirty="0">
              <a:solidFill>
                <a:srgbClr val="002060"/>
              </a:solidFill>
              <a:latin typeface="+mj-lt"/>
            </a:endParaRPr>
          </a:p>
          <a:p>
            <a:pPr algn="ctr">
              <a:lnSpc>
                <a:spcPct val="90000"/>
              </a:lnSpc>
              <a:spcAft>
                <a:spcPts val="600"/>
              </a:spcAft>
            </a:pPr>
            <a:r>
              <a:rPr lang="en-US" sz="2400" dirty="0">
                <a:solidFill>
                  <a:srgbClr val="002060"/>
                </a:solidFill>
                <a:latin typeface="+mj-lt"/>
              </a:rPr>
              <a:t>en.xn--mgbz4cf.com</a:t>
            </a:r>
          </a:p>
        </p:txBody>
      </p:sp>
    </p:spTree>
    <p:extLst>
      <p:ext uri="{BB962C8B-B14F-4D97-AF65-F5344CB8AC3E}">
        <p14:creationId xmlns:p14="http://schemas.microsoft.com/office/powerpoint/2010/main" val="19611933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50226" y="1211263"/>
            <a:ext cx="11152948" cy="3444601"/>
            <a:chOff x="717133" y="1544284"/>
            <a:chExt cx="11152948" cy="3444601"/>
          </a:xfrm>
        </p:grpSpPr>
        <p:pic>
          <p:nvPicPr>
            <p:cNvPr id="5" name="Picture 4"/>
            <p:cNvPicPr>
              <a:picLocks noChangeAspect="1"/>
            </p:cNvPicPr>
            <p:nvPr/>
          </p:nvPicPr>
          <p:blipFill>
            <a:blip r:embed="rId3"/>
            <a:stretch>
              <a:fillRect/>
            </a:stretch>
          </p:blipFill>
          <p:spPr>
            <a:xfrm>
              <a:off x="717133" y="1584533"/>
              <a:ext cx="3280689" cy="3404352"/>
            </a:xfrm>
            <a:prstGeom prst="rect">
              <a:avLst/>
            </a:prstGeom>
          </p:spPr>
        </p:pic>
        <p:pic>
          <p:nvPicPr>
            <p:cNvPr id="6" name="Picture 5"/>
            <p:cNvPicPr>
              <a:picLocks noChangeAspect="1"/>
            </p:cNvPicPr>
            <p:nvPr/>
          </p:nvPicPr>
          <p:blipFill rotWithShape="1">
            <a:blip r:embed="rId4"/>
            <a:srcRect l="3215" r="3271" b="4097"/>
            <a:stretch/>
          </p:blipFill>
          <p:spPr>
            <a:xfrm>
              <a:off x="4503179" y="1544284"/>
              <a:ext cx="3403036" cy="3353813"/>
            </a:xfrm>
            <a:prstGeom prst="rect">
              <a:avLst/>
            </a:prstGeom>
          </p:spPr>
        </p:pic>
        <p:pic>
          <p:nvPicPr>
            <p:cNvPr id="7" name="Picture 6"/>
            <p:cNvPicPr>
              <a:picLocks noChangeAspect="1"/>
            </p:cNvPicPr>
            <p:nvPr/>
          </p:nvPicPr>
          <p:blipFill>
            <a:blip r:embed="rId5"/>
            <a:stretch>
              <a:fillRect/>
            </a:stretch>
          </p:blipFill>
          <p:spPr>
            <a:xfrm>
              <a:off x="8493556" y="1544284"/>
              <a:ext cx="3376525" cy="3324579"/>
            </a:xfrm>
            <a:prstGeom prst="rect">
              <a:avLst/>
            </a:prstGeom>
          </p:spPr>
        </p:pic>
      </p:grpSp>
      <p:sp>
        <p:nvSpPr>
          <p:cNvPr id="9" name="TextBox 8"/>
          <p:cNvSpPr txBox="1"/>
          <p:nvPr/>
        </p:nvSpPr>
        <p:spPr>
          <a:xfrm>
            <a:off x="3726477" y="5079672"/>
            <a:ext cx="4700389"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2060"/>
                </a:solidFill>
                <a:latin typeface="+mj-lt"/>
              </a:rPr>
              <a:t>Loads of Code &amp; Custom Graphic</a:t>
            </a:r>
          </a:p>
          <a:p>
            <a:pPr algn="ctr">
              <a:lnSpc>
                <a:spcPct val="90000"/>
              </a:lnSpc>
              <a:spcAft>
                <a:spcPts val="600"/>
              </a:spcAft>
            </a:pPr>
            <a:r>
              <a:rPr lang="en-US" sz="2400" dirty="0">
                <a:solidFill>
                  <a:srgbClr val="002060"/>
                </a:solidFill>
                <a:latin typeface="+mj-lt"/>
              </a:rPr>
              <a:t>Armen </a:t>
            </a:r>
            <a:r>
              <a:rPr lang="en-US" sz="2400" dirty="0" err="1">
                <a:solidFill>
                  <a:srgbClr val="002060"/>
                </a:solidFill>
                <a:latin typeface="+mj-lt"/>
              </a:rPr>
              <a:t>Shimoon</a:t>
            </a:r>
            <a:endParaRPr lang="en-US" sz="2400" dirty="0">
              <a:solidFill>
                <a:srgbClr val="002060"/>
              </a:solidFill>
              <a:latin typeface="+mj-lt"/>
            </a:endParaRPr>
          </a:p>
          <a:p>
            <a:pPr algn="ctr">
              <a:lnSpc>
                <a:spcPct val="90000"/>
              </a:lnSpc>
              <a:spcAft>
                <a:spcPts val="600"/>
              </a:spcAft>
            </a:pPr>
            <a:r>
              <a:rPr lang="en-US" sz="2400" dirty="0">
                <a:solidFill>
                  <a:srgbClr val="002060"/>
                </a:solidFill>
                <a:latin typeface="+mj-lt"/>
              </a:rPr>
              <a:t>dotnetliberty.com</a:t>
            </a:r>
          </a:p>
        </p:txBody>
      </p:sp>
    </p:spTree>
    <p:extLst>
      <p:ext uri="{BB962C8B-B14F-4D97-AF65-F5344CB8AC3E}">
        <p14:creationId xmlns:p14="http://schemas.microsoft.com/office/powerpoint/2010/main" val="30202972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2117" y="328683"/>
            <a:ext cx="11734291" cy="4672070"/>
          </a:xfrm>
          <a:prstGeom prst="rect">
            <a:avLst/>
          </a:prstGeom>
        </p:spPr>
      </p:pic>
      <p:sp>
        <p:nvSpPr>
          <p:cNvPr id="5" name="TextBox 4"/>
          <p:cNvSpPr txBox="1"/>
          <p:nvPr/>
        </p:nvSpPr>
        <p:spPr>
          <a:xfrm>
            <a:off x="4368940" y="5264659"/>
            <a:ext cx="3280642"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2060"/>
                </a:solidFill>
                <a:latin typeface="+mj-lt"/>
              </a:rPr>
              <a:t>Entity Framework Core</a:t>
            </a:r>
          </a:p>
          <a:p>
            <a:pPr algn="ctr">
              <a:lnSpc>
                <a:spcPct val="90000"/>
              </a:lnSpc>
              <a:spcAft>
                <a:spcPts val="600"/>
              </a:spcAft>
            </a:pPr>
            <a:r>
              <a:rPr lang="en-US" sz="2400" dirty="0">
                <a:solidFill>
                  <a:srgbClr val="002060"/>
                </a:solidFill>
                <a:latin typeface="+mj-lt"/>
              </a:rPr>
              <a:t>thedatafarm.com</a:t>
            </a:r>
          </a:p>
        </p:txBody>
      </p:sp>
    </p:spTree>
    <p:extLst>
      <p:ext uri="{BB962C8B-B14F-4D97-AF65-F5344CB8AC3E}">
        <p14:creationId xmlns:p14="http://schemas.microsoft.com/office/powerpoint/2010/main" val="11415562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2"/>
                </a:solidFill>
                <a:latin typeface="Segoe UI Light" panose="020B0502040204020203" pitchFamily="34" charset="0"/>
                <a:cs typeface="Segoe UI Light" panose="020B0502040204020203" pitchFamily="34" charset="0"/>
              </a:rPr>
              <a:t>.NET OSS Growth </a:t>
            </a:r>
          </a:p>
        </p:txBody>
      </p:sp>
      <p:sp>
        <p:nvSpPr>
          <p:cNvPr id="5" name="Text Placeholder 4"/>
          <p:cNvSpPr>
            <a:spLocks noGrp="1"/>
          </p:cNvSpPr>
          <p:nvPr>
            <p:ph type="body" idx="1"/>
          </p:nvPr>
        </p:nvSpPr>
        <p:spPr>
          <a:xfrm>
            <a:off x="1022350" y="4868863"/>
            <a:ext cx="10515600" cy="517065"/>
          </a:xfrm>
        </p:spPr>
        <p:txBody>
          <a:bodyPr/>
          <a:lstStyle/>
          <a:p>
            <a:r>
              <a:rPr lang="en-US" dirty="0">
                <a:solidFill>
                  <a:srgbClr val="455862"/>
                </a:solidFill>
                <a:latin typeface="Segoe UI Light" panose="020B0502040204020203" pitchFamily="34" charset="0"/>
                <a:cs typeface="Segoe UI Light" panose="020B0502040204020203" pitchFamily="34" charset="0"/>
              </a:rPr>
              <a:t>How are we doing  </a:t>
            </a:r>
          </a:p>
        </p:txBody>
      </p:sp>
    </p:spTree>
    <p:extLst>
      <p:ext uri="{BB962C8B-B14F-4D97-AF65-F5344CB8AC3E}">
        <p14:creationId xmlns:p14="http://schemas.microsoft.com/office/powerpoint/2010/main" val="57976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.NET  </a:t>
            </a:r>
            <a:r>
              <a:rPr lang="en-US" dirty="0">
                <a:solidFill>
                  <a:srgbClr val="F16363"/>
                </a:solidFill>
                <a:latin typeface="Segoe UI Light" panose="020B0502040204020203" pitchFamily="34" charset="0"/>
                <a:cs typeface="Segoe UI Light" panose="020B0502040204020203" pitchFamily="34" charset="0"/>
              </a:rPr>
              <a:t>2015</a:t>
            </a:r>
            <a:r>
              <a:rPr lang="en-US" dirty="0">
                <a:latin typeface="Segoe UI Light" panose="020B0502040204020203" pitchFamily="34" charset="0"/>
                <a:cs typeface="Segoe UI Light" panose="020B0502040204020203" pitchFamily="34" charset="0"/>
              </a:rPr>
              <a:t> </a:t>
            </a:r>
          </a:p>
        </p:txBody>
      </p:sp>
      <p:sp>
        <p:nvSpPr>
          <p:cNvPr id="3" name="Text Placeholder 2"/>
          <p:cNvSpPr>
            <a:spLocks noGrp="1"/>
          </p:cNvSpPr>
          <p:nvPr>
            <p:ph type="body" idx="1"/>
          </p:nvPr>
        </p:nvSpPr>
        <p:spPr/>
        <p:txBody>
          <a:bodyPr/>
          <a:lstStyle/>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7921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CC8F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0"/>
            <a:ext cx="12161838" cy="6648994"/>
          </a:xfrm>
          <a:prstGeom prst="rect">
            <a:avLst/>
          </a:prstGeom>
        </p:spPr>
      </p:pic>
    </p:spTree>
    <p:extLst>
      <p:ext uri="{BB962C8B-B14F-4D97-AF65-F5344CB8AC3E}">
        <p14:creationId xmlns:p14="http://schemas.microsoft.com/office/powerpoint/2010/main" val="158480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.NET  </a:t>
            </a:r>
            <a:r>
              <a:rPr lang="en-US" dirty="0">
                <a:solidFill>
                  <a:srgbClr val="F16363"/>
                </a:solidFill>
                <a:latin typeface="Segoe UI Light" panose="020B0502040204020203" pitchFamily="34" charset="0"/>
                <a:cs typeface="Segoe UI Light" panose="020B0502040204020203" pitchFamily="34" charset="0"/>
              </a:rPr>
              <a:t>2016</a:t>
            </a:r>
            <a:r>
              <a:rPr lang="en-US" dirty="0">
                <a:latin typeface="Segoe UI Light" panose="020B0502040204020203" pitchFamily="34" charset="0"/>
                <a:cs typeface="Segoe UI Light" panose="020B0502040204020203" pitchFamily="34" charset="0"/>
              </a:rPr>
              <a:t> </a:t>
            </a:r>
          </a:p>
        </p:txBody>
      </p:sp>
      <p:sp>
        <p:nvSpPr>
          <p:cNvPr id="3" name="Text Placeholder 2"/>
          <p:cNvSpPr>
            <a:spLocks noGrp="1"/>
          </p:cNvSpPr>
          <p:nvPr>
            <p:ph type="body" idx="1"/>
          </p:nvPr>
        </p:nvSpPr>
        <p:spPr/>
        <p:txBody>
          <a:bodyPr/>
          <a:lstStyle/>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900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0" y="-45766"/>
            <a:ext cx="12191999" cy="6947203"/>
          </a:xfrm>
          <a:prstGeom prst="rect">
            <a:avLst/>
          </a:prstGeom>
        </p:spPr>
      </p:pic>
    </p:spTree>
    <p:extLst>
      <p:ext uri="{BB962C8B-B14F-4D97-AF65-F5344CB8AC3E}">
        <p14:creationId xmlns:p14="http://schemas.microsoft.com/office/powerpoint/2010/main" val="18112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023421" y="1021978"/>
            <a:ext cx="4234172" cy="1514261"/>
          </a:xfrm>
          <a:prstGeom prst="rect">
            <a:avLst/>
          </a:prstGeom>
          <a:noFill/>
        </p:spPr>
        <p:txBody>
          <a:bodyPr wrap="none" lIns="182880" tIns="146304" rIns="182880" bIns="146304" rtlCol="0">
            <a:spAutoFit/>
          </a:bodyPr>
          <a:lstStyle/>
          <a:p>
            <a:pPr>
              <a:lnSpc>
                <a:spcPct val="90000"/>
              </a:lnSpc>
              <a:spcAft>
                <a:spcPts val="600"/>
              </a:spcAft>
            </a:pPr>
            <a:r>
              <a:rPr lang="en-US" sz="8800" dirty="0">
                <a:solidFill>
                  <a:schemeClr val="bg2">
                    <a:lumMod val="90000"/>
                    <a:lumOff val="10000"/>
                  </a:schemeClr>
                </a:solidFill>
                <a:latin typeface="Segoe UI Black" panose="020B0A02040204020203" pitchFamily="34" charset="0"/>
                <a:ea typeface="Segoe UI Black" panose="020B0A02040204020203" pitchFamily="34" charset="0"/>
                <a:cs typeface="Segoe UI Black" panose="020B0A02040204020203" pitchFamily="34" charset="0"/>
              </a:rPr>
              <a:t>STATE </a:t>
            </a:r>
          </a:p>
        </p:txBody>
      </p:sp>
      <p:sp>
        <p:nvSpPr>
          <p:cNvPr id="8" name="TextBox 7"/>
          <p:cNvSpPr txBox="1"/>
          <p:nvPr/>
        </p:nvSpPr>
        <p:spPr>
          <a:xfrm>
            <a:off x="3731081" y="2813011"/>
            <a:ext cx="5117427"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F16363"/>
                </a:solidFill>
                <a:latin typeface="+mj-lt"/>
              </a:rPr>
              <a:t>OF OPEN SOURCE  </a:t>
            </a:r>
          </a:p>
        </p:txBody>
      </p:sp>
      <p:sp>
        <p:nvSpPr>
          <p:cNvPr id="29" name="TextBox 28"/>
          <p:cNvSpPr txBox="1"/>
          <p:nvPr/>
        </p:nvSpPr>
        <p:spPr>
          <a:xfrm>
            <a:off x="4334402" y="4118358"/>
            <a:ext cx="2987036" cy="1514261"/>
          </a:xfrm>
          <a:prstGeom prst="rect">
            <a:avLst/>
          </a:prstGeom>
          <a:noFill/>
        </p:spPr>
        <p:txBody>
          <a:bodyPr wrap="none" lIns="182880" tIns="146304" rIns="182880" bIns="146304" rtlCol="0">
            <a:spAutoFit/>
          </a:bodyPr>
          <a:lstStyle/>
          <a:p>
            <a:pPr>
              <a:lnSpc>
                <a:spcPct val="90000"/>
              </a:lnSpc>
              <a:spcAft>
                <a:spcPts val="600"/>
              </a:spcAft>
            </a:pPr>
            <a:r>
              <a:rPr lang="en-US" sz="8800" dirty="0">
                <a:solidFill>
                  <a:schemeClr val="bg2">
                    <a:lumMod val="90000"/>
                    <a:lumOff val="10000"/>
                  </a:schemeClr>
                </a:solidFill>
                <a:latin typeface="Segoe UI Black" panose="020B0A02040204020203" pitchFamily="34" charset="0"/>
                <a:ea typeface="Segoe UI Black" panose="020B0A02040204020203" pitchFamily="34" charset="0"/>
                <a:cs typeface="Segoe UI Black" panose="020B0A02040204020203" pitchFamily="34" charset="0"/>
              </a:rPr>
              <a:t>.NET</a:t>
            </a:r>
          </a:p>
        </p:txBody>
      </p:sp>
      <p:cxnSp>
        <p:nvCxnSpPr>
          <p:cNvPr id="31" name="Straight Connector 30"/>
          <p:cNvCxnSpPr/>
          <p:nvPr/>
        </p:nvCxnSpPr>
        <p:spPr>
          <a:xfrm>
            <a:off x="3932238" y="2536239"/>
            <a:ext cx="400114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965564" y="2421228"/>
            <a:ext cx="3934496" cy="1150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 Placeholder 2"/>
          <p:cNvSpPr txBox="1">
            <a:spLocks/>
          </p:cNvSpPr>
          <p:nvPr/>
        </p:nvSpPr>
        <p:spPr>
          <a:xfrm>
            <a:off x="0" y="5437767"/>
            <a:ext cx="11655840" cy="13914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solidFill>
                  <a:schemeClr val="bg1">
                    <a:lumMod val="85000"/>
                    <a:lumOff val="15000"/>
                  </a:schemeClr>
                </a:solidFill>
              </a:rPr>
              <a:t>Scott Hanselman</a:t>
            </a:r>
          </a:p>
          <a:p>
            <a:r>
              <a:rPr lang="en-US" sz="2400" dirty="0">
                <a:solidFill>
                  <a:schemeClr val="bg1">
                    <a:lumMod val="85000"/>
                    <a:lumOff val="15000"/>
                  </a:schemeClr>
                </a:solidFill>
              </a:rPr>
              <a:t>Community</a:t>
            </a:r>
            <a:r>
              <a:rPr lang="en-US" sz="2400">
                <a:solidFill>
                  <a:schemeClr val="bg1">
                    <a:lumMod val="85000"/>
                    <a:lumOff val="15000"/>
                  </a:schemeClr>
                </a:solidFill>
              </a:rPr>
              <a:t> </a:t>
            </a:r>
            <a:r>
              <a:rPr lang="en-US" sz="2400" dirty="0">
                <a:solidFill>
                  <a:schemeClr val="bg1">
                    <a:lumMod val="85000"/>
                    <a:lumOff val="15000"/>
                  </a:schemeClr>
                </a:solidFill>
              </a:rPr>
              <a:t>Member</a:t>
            </a:r>
          </a:p>
          <a:p>
            <a:r>
              <a:rPr lang="en-US" sz="2400">
                <a:solidFill>
                  <a:schemeClr val="bg1">
                    <a:lumMod val="85000"/>
                    <a:lumOff val="15000"/>
                  </a:schemeClr>
                </a:solidFill>
              </a:rPr>
              <a:t>@</a:t>
            </a:r>
            <a:r>
              <a:rPr lang="en-US" sz="2400" dirty="0" err="1">
                <a:solidFill>
                  <a:schemeClr val="bg1">
                    <a:lumMod val="85000"/>
                    <a:lumOff val="15000"/>
                  </a:schemeClr>
                </a:solidFill>
              </a:rPr>
              <a:t>shanselman</a:t>
            </a:r>
            <a:endParaRPr lang="en-US" sz="2400" dirty="0">
              <a:solidFill>
                <a:schemeClr val="bg1">
                  <a:lumMod val="85000"/>
                  <a:lumOff val="15000"/>
                </a:schemeClr>
              </a:solidFill>
            </a:endParaRPr>
          </a:p>
        </p:txBody>
      </p:sp>
      <p:sp>
        <p:nvSpPr>
          <p:cNvPr id="43" name="Flowchart: Connector 42"/>
          <p:cNvSpPr/>
          <p:nvPr/>
        </p:nvSpPr>
        <p:spPr bwMode="auto">
          <a:xfrm>
            <a:off x="3456761" y="3128282"/>
            <a:ext cx="274320" cy="274320"/>
          </a:xfrm>
          <a:prstGeom prst="flowChartConnector">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8558769" y="3128282"/>
            <a:ext cx="274320" cy="274320"/>
          </a:xfrm>
          <a:prstGeom prst="flowChartConnector">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66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Top 10 PR Requests</a:t>
            </a:r>
            <a:endParaRPr lang="en-US" dirty="0">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idx="1"/>
          </p:nvPr>
        </p:nvSpPr>
        <p:spPr>
          <a:xfrm>
            <a:off x="1003300" y="4695481"/>
            <a:ext cx="10515600" cy="1500187"/>
          </a:xfrm>
        </p:spPr>
        <p:txBody>
          <a:bodyPr/>
          <a:lstStyle/>
          <a:p>
            <a:r>
              <a:rPr lang="en-US" dirty="0">
                <a:solidFill>
                  <a:srgbClr val="455862"/>
                </a:solidFill>
                <a:latin typeface="Segoe UI Light" panose="020B0502040204020203" pitchFamily="34" charset="0"/>
                <a:cs typeface="Segoe UI Light" panose="020B0502040204020203" pitchFamily="34" charset="0"/>
              </a:rPr>
              <a:t>ASP.NET, . NET  &amp;  </a:t>
            </a:r>
            <a:r>
              <a:rPr lang="en-US" dirty="0" err="1">
                <a:solidFill>
                  <a:srgbClr val="455862"/>
                </a:solidFill>
                <a:latin typeface="Segoe UI Light" panose="020B0502040204020203" pitchFamily="34" charset="0"/>
                <a:cs typeface="Segoe UI Light" panose="020B0502040204020203" pitchFamily="34" charset="0"/>
              </a:rPr>
              <a:t>Xamarin</a:t>
            </a:r>
            <a:r>
              <a:rPr lang="en-US" dirty="0">
                <a:solidFill>
                  <a:srgbClr val="455862"/>
                </a:solidFill>
                <a:latin typeface="Segoe UI Light" panose="020B0502040204020203" pitchFamily="34" charset="0"/>
                <a:cs typeface="Segoe UI Light" panose="020B0502040204020203" pitchFamily="34" charset="0"/>
              </a:rPr>
              <a:t> </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695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stretch>
            <a:fillRect/>
          </a:stretch>
        </p:blipFill>
        <p:spPr>
          <a:xfrm>
            <a:off x="30162" y="139665"/>
            <a:ext cx="12037512" cy="6557998"/>
          </a:xfrm>
          <a:prstGeom prst="rect">
            <a:avLst/>
          </a:prstGeom>
        </p:spPr>
      </p:pic>
    </p:spTree>
    <p:extLst>
      <p:ext uri="{BB962C8B-B14F-4D97-AF65-F5344CB8AC3E}">
        <p14:creationId xmlns:p14="http://schemas.microsoft.com/office/powerpoint/2010/main" val="134062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Top Issues Created</a:t>
            </a:r>
            <a:endParaRPr lang="en-US" dirty="0">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idx="1"/>
          </p:nvPr>
        </p:nvSpPr>
        <p:spPr>
          <a:xfrm>
            <a:off x="1003300" y="4655239"/>
            <a:ext cx="10515600" cy="1500187"/>
          </a:xfrm>
        </p:spPr>
        <p:txBody>
          <a:bodyPr/>
          <a:lstStyle/>
          <a:p>
            <a:r>
              <a:rPr lang="en-US" dirty="0">
                <a:solidFill>
                  <a:srgbClr val="455862"/>
                </a:solidFill>
                <a:latin typeface="Segoe UI Light" panose="020B0502040204020203" pitchFamily="34" charset="0"/>
                <a:cs typeface="Segoe UI Light" panose="020B0502040204020203" pitchFamily="34" charset="0"/>
              </a:rPr>
              <a:t>Community &amp; Microsoft Created </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0373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stretch>
            <a:fillRect/>
          </a:stretch>
        </p:blipFill>
        <p:spPr>
          <a:xfrm>
            <a:off x="112363" y="0"/>
            <a:ext cx="11866912" cy="6858000"/>
          </a:xfrm>
          <a:prstGeom prst="rect">
            <a:avLst/>
          </a:prstGeom>
        </p:spPr>
      </p:pic>
    </p:spTree>
    <p:extLst>
      <p:ext uri="{BB962C8B-B14F-4D97-AF65-F5344CB8AC3E}">
        <p14:creationId xmlns:p14="http://schemas.microsoft.com/office/powerpoint/2010/main" val="195728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Top Contributors </a:t>
            </a:r>
            <a:endParaRPr lang="en-US" dirty="0">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idx="1"/>
          </p:nvPr>
        </p:nvSpPr>
        <p:spPr>
          <a:xfrm>
            <a:off x="1003300" y="4655239"/>
            <a:ext cx="10515600" cy="1500187"/>
          </a:xfrm>
        </p:spPr>
        <p:txBody>
          <a:bodyPr/>
          <a:lstStyle/>
          <a:p>
            <a:r>
              <a:rPr lang="en-US" dirty="0">
                <a:solidFill>
                  <a:srgbClr val="455862"/>
                </a:solidFill>
                <a:latin typeface="Segoe UI Light" panose="020B0502040204020203" pitchFamily="34" charset="0"/>
                <a:cs typeface="Segoe UI Light" panose="020B0502040204020203" pitchFamily="34" charset="0"/>
              </a:rPr>
              <a:t>Awesomeness, </a:t>
            </a:r>
            <a:r>
              <a:rPr lang="en-US" dirty="0" err="1">
                <a:solidFill>
                  <a:srgbClr val="455862"/>
                </a:solidFill>
                <a:latin typeface="Segoe UI Light" panose="020B0502040204020203" pitchFamily="34" charset="0"/>
                <a:cs typeface="Segoe UI Light" panose="020B0502040204020203" pitchFamily="34" charset="0"/>
              </a:rPr>
              <a:t>GitHubbers</a:t>
            </a:r>
            <a:r>
              <a:rPr lang="en-US" dirty="0">
                <a:solidFill>
                  <a:srgbClr val="455862"/>
                </a:solidFill>
                <a:latin typeface="Segoe UI Light" panose="020B0502040204020203" pitchFamily="34" charset="0"/>
                <a:cs typeface="Segoe UI Light" panose="020B0502040204020203" pitchFamily="34" charset="0"/>
              </a:rPr>
              <a:t> , &amp; Companies </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7070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solidFill>
                  <a:srgbClr val="002060"/>
                </a:solidFill>
              </a:rPr>
              <a:t>.NET  Top Contributors </a:t>
            </a:r>
          </a:p>
        </p:txBody>
      </p:sp>
      <p:pic>
        <p:nvPicPr>
          <p:cNvPr id="8" name="Picture 7">
            <a:hlinkClick r:id="rId3"/>
          </p:cNvPr>
          <p:cNvPicPr>
            <a:picLocks noChangeAspect="1"/>
          </p:cNvPicPr>
          <p:nvPr/>
        </p:nvPicPr>
        <p:blipFill rotWithShape="1">
          <a:blip r:embed="rId4"/>
          <a:srcRect t="52720" r="70818"/>
          <a:stretch/>
        </p:blipFill>
        <p:spPr>
          <a:xfrm>
            <a:off x="464940" y="2125663"/>
            <a:ext cx="3549112" cy="3113329"/>
          </a:xfrm>
          <a:prstGeom prst="rect">
            <a:avLst/>
          </a:prstGeom>
        </p:spPr>
      </p:pic>
      <p:pic>
        <p:nvPicPr>
          <p:cNvPr id="4" name="Picture 3">
            <a:hlinkClick r:id="rId3"/>
          </p:cNvPr>
          <p:cNvPicPr>
            <a:picLocks noChangeAspect="1"/>
          </p:cNvPicPr>
          <p:nvPr/>
        </p:nvPicPr>
        <p:blipFill rotWithShape="1">
          <a:blip r:embed="rId4"/>
          <a:srcRect l="31349" t="52720" r="37593"/>
          <a:stretch/>
        </p:blipFill>
        <p:spPr>
          <a:xfrm>
            <a:off x="4231029" y="2156659"/>
            <a:ext cx="3777256" cy="3113329"/>
          </a:xfrm>
          <a:prstGeom prst="rect">
            <a:avLst/>
          </a:prstGeom>
        </p:spPr>
      </p:pic>
      <p:pic>
        <p:nvPicPr>
          <p:cNvPr id="5" name="Picture 4">
            <a:hlinkClick r:id="rId3"/>
          </p:cNvPr>
          <p:cNvPicPr>
            <a:picLocks noChangeAspect="1"/>
          </p:cNvPicPr>
          <p:nvPr/>
        </p:nvPicPr>
        <p:blipFill rotWithShape="1">
          <a:blip r:embed="rId4"/>
          <a:srcRect l="64736" t="52720" r="3022"/>
          <a:stretch/>
        </p:blipFill>
        <p:spPr>
          <a:xfrm>
            <a:off x="8183099" y="2187655"/>
            <a:ext cx="3921072" cy="3113329"/>
          </a:xfrm>
          <a:prstGeom prst="rect">
            <a:avLst/>
          </a:prstGeom>
        </p:spPr>
      </p:pic>
      <p:sp>
        <p:nvSpPr>
          <p:cNvPr id="2" name="TextBox 1"/>
          <p:cNvSpPr txBox="1"/>
          <p:nvPr/>
        </p:nvSpPr>
        <p:spPr>
          <a:xfrm>
            <a:off x="290126" y="1683777"/>
            <a:ext cx="263117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GitHub Community </a:t>
            </a:r>
          </a:p>
        </p:txBody>
      </p:sp>
      <p:sp>
        <p:nvSpPr>
          <p:cNvPr id="7" name="TextBox 6"/>
          <p:cNvSpPr txBox="1"/>
          <p:nvPr/>
        </p:nvSpPr>
        <p:spPr>
          <a:xfrm>
            <a:off x="4710459" y="1683777"/>
            <a:ext cx="329782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Contribution by Company</a:t>
            </a:r>
          </a:p>
        </p:txBody>
      </p:sp>
      <p:sp>
        <p:nvSpPr>
          <p:cNvPr id="9" name="TextBox 8"/>
          <p:cNvSpPr txBox="1"/>
          <p:nvPr/>
        </p:nvSpPr>
        <p:spPr>
          <a:xfrm>
            <a:off x="8487715" y="1693737"/>
            <a:ext cx="238751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Comment  Count </a:t>
            </a:r>
          </a:p>
        </p:txBody>
      </p:sp>
      <p:cxnSp>
        <p:nvCxnSpPr>
          <p:cNvPr id="10" name="Straight Connector 9"/>
          <p:cNvCxnSpPr/>
          <p:nvPr/>
        </p:nvCxnSpPr>
        <p:spPr>
          <a:xfrm flipV="1">
            <a:off x="3440624" y="1211264"/>
            <a:ext cx="5439905" cy="10427"/>
          </a:xfrm>
          <a:prstGeom prst="line">
            <a:avLst/>
          </a:prstGeom>
          <a:ln w="38100" cap="rnd">
            <a:solidFill>
              <a:srgbClr val="4DBBA2"/>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11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Learning to Code </a:t>
            </a:r>
          </a:p>
        </p:txBody>
      </p:sp>
      <p:sp>
        <p:nvSpPr>
          <p:cNvPr id="5" name="Text Placeholder 4"/>
          <p:cNvSpPr>
            <a:spLocks noGrp="1"/>
          </p:cNvSpPr>
          <p:nvPr>
            <p:ph type="body" idx="1"/>
          </p:nvPr>
        </p:nvSpPr>
        <p:spPr/>
        <p:txBody>
          <a:bodyPr/>
          <a:lstStyle/>
          <a:p>
            <a:r>
              <a:rPr lang="en-US" dirty="0">
                <a:solidFill>
                  <a:srgbClr val="455862"/>
                </a:solidFill>
                <a:latin typeface="Segoe UI Light" panose="020B0502040204020203" pitchFamily="34" charset="0"/>
                <a:cs typeface="Segoe UI Light" panose="020B0502040204020203" pitchFamily="34" charset="0"/>
              </a:rPr>
              <a:t>Bootcamps and Online </a:t>
            </a:r>
          </a:p>
        </p:txBody>
      </p:sp>
    </p:spTree>
    <p:extLst>
      <p:ext uri="{BB962C8B-B14F-4D97-AF65-F5344CB8AC3E}">
        <p14:creationId xmlns:p14="http://schemas.microsoft.com/office/powerpoint/2010/main" val="408621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5043" y="1749690"/>
            <a:ext cx="1452828" cy="14528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7749" y="1269232"/>
            <a:ext cx="1335414" cy="133541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321409"/>
            <a:ext cx="3415870" cy="85656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0746" y="4109207"/>
            <a:ext cx="2660754" cy="138681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7062" y="2573310"/>
            <a:ext cx="1611863" cy="1892327"/>
          </a:xfrm>
          <a:prstGeom prst="rect">
            <a:avLst/>
          </a:prstGeom>
        </p:spPr>
      </p:pic>
      <p:sp>
        <p:nvSpPr>
          <p:cNvPr id="15" name="TextBox 14"/>
          <p:cNvSpPr txBox="1"/>
          <p:nvPr/>
        </p:nvSpPr>
        <p:spPr>
          <a:xfrm>
            <a:off x="4734071" y="4525170"/>
            <a:ext cx="2320187" cy="1625060"/>
          </a:xfrm>
          <a:prstGeom prst="rect">
            <a:avLst/>
          </a:prstGeom>
          <a:noFill/>
        </p:spPr>
        <p:txBody>
          <a:bodyPr wrap="none" lIns="182880" tIns="146304" rIns="182880" bIns="146304" rtlCol="0">
            <a:spAutoFit/>
          </a:bodyPr>
          <a:lstStyle/>
          <a:p>
            <a:pPr>
              <a:lnSpc>
                <a:spcPct val="90000"/>
              </a:lnSpc>
              <a:spcAft>
                <a:spcPts val="600"/>
              </a:spcAft>
            </a:pPr>
            <a:r>
              <a:rPr lang="en-US" sz="9600" dirty="0">
                <a:solidFill>
                  <a:srgbClr val="A6A6A6"/>
                </a:solidFill>
                <a:latin typeface="Microsoft JhengHei Light" panose="020B0304030504040204" pitchFamily="34" charset="-120"/>
                <a:ea typeface="Microsoft JhengHei Light" panose="020B0304030504040204" pitchFamily="34" charset="-120"/>
              </a:rPr>
              <a:t>iOS</a:t>
            </a:r>
          </a:p>
        </p:txBody>
      </p:sp>
      <p:sp>
        <p:nvSpPr>
          <p:cNvPr id="16" name="TextBox 15"/>
          <p:cNvSpPr txBox="1"/>
          <p:nvPr/>
        </p:nvSpPr>
        <p:spPr>
          <a:xfrm>
            <a:off x="4702335" y="5718325"/>
            <a:ext cx="272541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tx1">
                    <a:lumMod val="60000"/>
                    <a:lumOff val="40000"/>
                  </a:schemeClr>
                </a:solidFill>
                <a:latin typeface="Microsoft JhengHei Light" panose="020B0304030504040204" pitchFamily="34" charset="-120"/>
                <a:ea typeface="Microsoft JhengHei Light" panose="020B0304030504040204" pitchFamily="34" charset="-120"/>
              </a:rPr>
              <a:t>Objective C  &amp;  Swift </a:t>
            </a: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8879" y="4860975"/>
            <a:ext cx="1408704" cy="1408704"/>
          </a:xfrm>
          <a:prstGeom prst="rect">
            <a:avLst/>
          </a:prstGeom>
        </p:spPr>
      </p:pic>
      <p:sp>
        <p:nvSpPr>
          <p:cNvPr id="24" name="TextBox 23"/>
          <p:cNvSpPr txBox="1"/>
          <p:nvPr/>
        </p:nvSpPr>
        <p:spPr>
          <a:xfrm>
            <a:off x="274638" y="306810"/>
            <a:ext cx="5612242"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2060"/>
                </a:solidFill>
                <a:latin typeface="+mj-lt"/>
              </a:rPr>
              <a:t>What are they learning ?</a:t>
            </a:r>
          </a:p>
        </p:txBody>
      </p:sp>
      <p:pic>
        <p:nvPicPr>
          <p:cNvPr id="29" name="Picture 28"/>
          <p:cNvPicPr>
            <a:picLocks noChangeAspect="1"/>
          </p:cNvPicPr>
          <p:nvPr/>
        </p:nvPicPr>
        <p:blipFill rotWithShape="1">
          <a:blip r:embed="rId9" cstate="print">
            <a:extLst>
              <a:ext uri="{28A0092B-C50C-407E-A947-70E740481C1C}">
                <a14:useLocalDpi xmlns:a14="http://schemas.microsoft.com/office/drawing/2010/main" val="0"/>
              </a:ext>
            </a:extLst>
          </a:blip>
          <a:srcRect l="-612" t="-147" r="-101535" b="-102000"/>
          <a:stretch/>
        </p:blipFill>
        <p:spPr>
          <a:xfrm>
            <a:off x="4702335" y="2996361"/>
            <a:ext cx="4668837" cy="1949624"/>
          </a:xfrm>
          <a:prstGeom prst="rect">
            <a:avLst/>
          </a:prstGeom>
        </p:spPr>
      </p:pic>
    </p:spTree>
    <p:extLst>
      <p:ext uri="{BB962C8B-B14F-4D97-AF65-F5344CB8AC3E}">
        <p14:creationId xmlns:p14="http://schemas.microsoft.com/office/powerpoint/2010/main" val="15053252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72634"/>
        </a:solidFill>
        <a:effectLst/>
      </p:bgPr>
    </p:bg>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rotWithShape="1">
          <a:blip r:embed="rId4"/>
          <a:srcRect b="1327"/>
          <a:stretch/>
        </p:blipFill>
        <p:spPr>
          <a:xfrm>
            <a:off x="727759" y="1144275"/>
            <a:ext cx="10948352" cy="5479549"/>
          </a:xfrm>
          <a:prstGeom prst="rect">
            <a:avLst/>
          </a:prstGeom>
        </p:spPr>
      </p:pic>
      <p:sp>
        <p:nvSpPr>
          <p:cNvPr id="2" name="TextBox 1"/>
          <p:cNvSpPr txBox="1"/>
          <p:nvPr/>
        </p:nvSpPr>
        <p:spPr>
          <a:xfrm>
            <a:off x="211872" y="339773"/>
            <a:ext cx="11980127"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Coding Dojo - We teach FIVE STACKS!</a:t>
            </a:r>
          </a:p>
        </p:txBody>
      </p:sp>
    </p:spTree>
    <p:extLst>
      <p:ext uri="{BB962C8B-B14F-4D97-AF65-F5344CB8AC3E}">
        <p14:creationId xmlns:p14="http://schemas.microsoft.com/office/powerpoint/2010/main" val="3941044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stretch>
            <a:fillRect/>
          </a:stretch>
        </p:blipFill>
        <p:spPr>
          <a:xfrm>
            <a:off x="-317525" y="868259"/>
            <a:ext cx="13125934" cy="5722112"/>
          </a:xfrm>
          <a:prstGeom prst="rect">
            <a:avLst/>
          </a:prstGeom>
        </p:spPr>
      </p:pic>
      <p:sp>
        <p:nvSpPr>
          <p:cNvPr id="3" name="TextBox 2"/>
          <p:cNvSpPr txBox="1"/>
          <p:nvPr/>
        </p:nvSpPr>
        <p:spPr>
          <a:xfrm>
            <a:off x="4230379" y="129595"/>
            <a:ext cx="3680496" cy="849463"/>
          </a:xfrm>
          <a:prstGeom prst="rect">
            <a:avLst/>
          </a:prstGeom>
          <a:noFill/>
        </p:spPr>
        <p:txBody>
          <a:bodyPr wrap="none" lIns="182880" tIns="146304" rIns="182880" bIns="146304" rtlCol="0">
            <a:spAutoFit/>
          </a:bodyPr>
          <a:lstStyle/>
          <a:p>
            <a:pPr algn="ctr">
              <a:lnSpc>
                <a:spcPct val="90000"/>
              </a:lnSpc>
              <a:spcAft>
                <a:spcPts val="600"/>
              </a:spcAft>
            </a:pPr>
            <a:r>
              <a:rPr lang="en-US" sz="4000" b="1" dirty="0" err="1">
                <a:solidFill>
                  <a:srgbClr val="002060"/>
                </a:solidFill>
                <a:latin typeface="+mj-lt"/>
              </a:rPr>
              <a:t>FlatIron</a:t>
            </a:r>
            <a:r>
              <a:rPr lang="en-US" sz="4000" b="1" dirty="0">
                <a:solidFill>
                  <a:srgbClr val="002060"/>
                </a:solidFill>
                <a:latin typeface="+mj-lt"/>
              </a:rPr>
              <a:t> School </a:t>
            </a:r>
          </a:p>
        </p:txBody>
      </p:sp>
    </p:spTree>
    <p:extLst>
      <p:ext uri="{BB962C8B-B14F-4D97-AF65-F5344CB8AC3E}">
        <p14:creationId xmlns:p14="http://schemas.microsoft.com/office/powerpoint/2010/main" val="13422730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2"/>
                </a:solidFill>
                <a:latin typeface="Segoe UI Light" panose="020B0502040204020203" pitchFamily="34" charset="0"/>
                <a:cs typeface="Segoe UI Light" panose="020B0502040204020203" pitchFamily="34" charset="0"/>
              </a:rPr>
              <a:t>.NET  Open Source </a:t>
            </a:r>
          </a:p>
        </p:txBody>
      </p:sp>
      <p:sp>
        <p:nvSpPr>
          <p:cNvPr id="5" name="Text Placeholder 4"/>
          <p:cNvSpPr>
            <a:spLocks noGrp="1"/>
          </p:cNvSpPr>
          <p:nvPr>
            <p:ph type="body" idx="1"/>
          </p:nvPr>
        </p:nvSpPr>
        <p:spPr>
          <a:xfrm>
            <a:off x="1022350" y="4868863"/>
            <a:ext cx="10515600" cy="517065"/>
          </a:xfrm>
        </p:spPr>
        <p:txBody>
          <a:bodyPr/>
          <a:lstStyle/>
          <a:p>
            <a:r>
              <a:rPr lang="en-US" dirty="0">
                <a:solidFill>
                  <a:srgbClr val="455862"/>
                </a:solidFill>
                <a:latin typeface="Segoe UI Light" panose="020B0502040204020203" pitchFamily="34" charset="0"/>
                <a:cs typeface="Segoe UI Light" panose="020B0502040204020203" pitchFamily="34" charset="0"/>
              </a:rPr>
              <a:t>Timeline </a:t>
            </a:r>
          </a:p>
        </p:txBody>
      </p:sp>
    </p:spTree>
    <p:extLst>
      <p:ext uri="{BB962C8B-B14F-4D97-AF65-F5344CB8AC3E}">
        <p14:creationId xmlns:p14="http://schemas.microsoft.com/office/powerpoint/2010/main" val="381396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411974" y="1784556"/>
            <a:ext cx="11630084" cy="2572230"/>
          </a:xfrm>
          <a:prstGeom prst="rect">
            <a:avLst/>
          </a:prstGeom>
        </p:spPr>
      </p:pic>
      <p:sp>
        <p:nvSpPr>
          <p:cNvPr id="5" name="TextBox 4"/>
          <p:cNvSpPr txBox="1"/>
          <p:nvPr/>
        </p:nvSpPr>
        <p:spPr>
          <a:xfrm>
            <a:off x="3936005" y="200114"/>
            <a:ext cx="4582024"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rgbClr val="002060"/>
                </a:solidFill>
                <a:latin typeface="+mj-lt"/>
              </a:rPr>
              <a:t>General Assembly</a:t>
            </a:r>
          </a:p>
        </p:txBody>
      </p:sp>
    </p:spTree>
    <p:extLst>
      <p:ext uri="{BB962C8B-B14F-4D97-AF65-F5344CB8AC3E}">
        <p14:creationId xmlns:p14="http://schemas.microsoft.com/office/powerpoint/2010/main" val="13373741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2060"/>
                </a:solidFill>
              </a:rPr>
              <a:t>Where’s .NET?</a:t>
            </a:r>
          </a:p>
        </p:txBody>
      </p:sp>
    </p:spTree>
    <p:extLst>
      <p:ext uri="{BB962C8B-B14F-4D97-AF65-F5344CB8AC3E}">
        <p14:creationId xmlns:p14="http://schemas.microsoft.com/office/powerpoint/2010/main" val="25469561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058" y="281506"/>
            <a:ext cx="11491500" cy="5405616"/>
          </a:xfrm>
          <a:prstGeom prst="rect">
            <a:avLst/>
          </a:prstGeom>
        </p:spPr>
      </p:pic>
      <p:sp>
        <p:nvSpPr>
          <p:cNvPr id="6" name="TextBox 5"/>
          <p:cNvSpPr txBox="1"/>
          <p:nvPr/>
        </p:nvSpPr>
        <p:spPr>
          <a:xfrm>
            <a:off x="5316543" y="5887236"/>
            <a:ext cx="161165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2060"/>
                </a:solidFill>
                <a:latin typeface="+mj-lt"/>
              </a:rPr>
              <a:t> Epicodus</a:t>
            </a:r>
          </a:p>
        </p:txBody>
      </p:sp>
    </p:spTree>
    <p:extLst>
      <p:ext uri="{BB962C8B-B14F-4D97-AF65-F5344CB8AC3E}">
        <p14:creationId xmlns:p14="http://schemas.microsoft.com/office/powerpoint/2010/main" val="17828807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1786839" cy="6947209"/>
          </a:xfrm>
          <a:prstGeom prst="rect">
            <a:avLst/>
          </a:prstGeom>
        </p:spPr>
      </p:pic>
    </p:spTree>
    <p:extLst>
      <p:ext uri="{BB962C8B-B14F-4D97-AF65-F5344CB8AC3E}">
        <p14:creationId xmlns:p14="http://schemas.microsoft.com/office/powerpoint/2010/main" val="17053434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Flexibility Of .NET Core  </a:t>
            </a:r>
          </a:p>
        </p:txBody>
      </p:sp>
      <p:sp>
        <p:nvSpPr>
          <p:cNvPr id="5" name="Text Placeholder 4"/>
          <p:cNvSpPr>
            <a:spLocks noGrp="1"/>
          </p:cNvSpPr>
          <p:nvPr>
            <p:ph type="body" idx="1"/>
          </p:nvPr>
        </p:nvSpPr>
        <p:spPr/>
        <p:txBody>
          <a:bodyPr/>
          <a:lstStyle/>
          <a:p>
            <a:r>
              <a:rPr lang="en-US" dirty="0">
                <a:solidFill>
                  <a:srgbClr val="455862"/>
                </a:solidFill>
                <a:latin typeface="Segoe UI Light" panose="020B0502040204020203" pitchFamily="34" charset="0"/>
                <a:cs typeface="Segoe UI Light" panose="020B0502040204020203" pitchFamily="34" charset="0"/>
              </a:rPr>
              <a:t>Creating  More Opportunities</a:t>
            </a:r>
          </a:p>
          <a:p>
            <a:endParaRPr lang="en-US" dirty="0">
              <a:solidFill>
                <a:srgbClr val="45586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5363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985" y="1607375"/>
            <a:ext cx="4363804" cy="615522"/>
          </a:xfrm>
        </p:spPr>
        <p:txBody>
          <a:bodyPr/>
          <a:lstStyle/>
          <a:p>
            <a:pPr>
              <a:spcBef>
                <a:spcPts val="882"/>
              </a:spcBef>
              <a:spcAft>
                <a:spcPts val="3431"/>
              </a:spcAft>
            </a:pPr>
            <a:r>
              <a:rPr lang="en-US" sz="3137" dirty="0">
                <a:solidFill>
                  <a:srgbClr val="002060"/>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ASP.NET Core 1.0 and the modern web</a:t>
            </a:r>
          </a:p>
        </p:txBody>
      </p:sp>
      <p:sp>
        <p:nvSpPr>
          <p:cNvPr id="81" name="Oval 80"/>
          <p:cNvSpPr/>
          <p:nvPr/>
        </p:nvSpPr>
        <p:spPr bwMode="auto">
          <a:xfrm>
            <a:off x="6021298" y="26969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7366" y="2915175"/>
            <a:ext cx="372305" cy="368687"/>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961">
              <a:solidFill>
                <a:srgbClr val="002060"/>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30079" y="26969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21298" y="1524098"/>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8613" y="1686439"/>
            <a:ext cx="417942" cy="53950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1765">
              <a:solidFill>
                <a:srgbClr val="002060"/>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30079" y="1524098"/>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862" y="1669757"/>
            <a:ext cx="592523" cy="54213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1765">
              <a:solidFill>
                <a:srgbClr val="002060"/>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30079" y="38698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351" y="2915176"/>
            <a:ext cx="542037" cy="2994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solidFill>
                <a:srgbClr val="002060"/>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985" y="2619985"/>
            <a:ext cx="4363804"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rgbClr val="002060"/>
                </a:solidFill>
                <a:latin typeface="Segoe UI Light" panose="020B0502040204020203" pitchFamily="34" charset="0"/>
                <a:cs typeface="Segoe UI Light" panose="020B0502040204020203" pitchFamily="34" charset="0"/>
              </a:rPr>
              <a:t>Seamless transition from </a:t>
            </a:r>
            <a:br>
              <a:rPr lang="en-US" sz="3137" dirty="0">
                <a:solidFill>
                  <a:srgbClr val="002060"/>
                </a:solidFill>
                <a:latin typeface="Segoe UI Light" panose="020B0502040204020203" pitchFamily="34" charset="0"/>
                <a:cs typeface="Segoe UI Light" panose="020B0502040204020203" pitchFamily="34" charset="0"/>
              </a:rPr>
            </a:br>
            <a:r>
              <a:rPr lang="en-US" sz="3137" dirty="0">
                <a:solidFill>
                  <a:srgbClr val="002060"/>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985" y="3801891"/>
            <a:ext cx="4363804"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rgbClr val="002060"/>
                </a:solidFill>
                <a:latin typeface="Segoe UI Light" panose="020B0502040204020203" pitchFamily="34" charset="0"/>
                <a:cs typeface="Segoe UI Light" panose="020B0502040204020203" pitchFamily="34" charset="0"/>
              </a:rPr>
              <a:t>Open source </a:t>
            </a:r>
            <a:br>
              <a:rPr lang="en-US" sz="3137" dirty="0">
                <a:solidFill>
                  <a:srgbClr val="002060"/>
                </a:solidFill>
                <a:latin typeface="Segoe UI Light" panose="020B0502040204020203" pitchFamily="34" charset="0"/>
                <a:cs typeface="Segoe UI Light" panose="020B0502040204020203" pitchFamily="34" charset="0"/>
              </a:rPr>
            </a:br>
            <a:r>
              <a:rPr lang="en-US" sz="3137" dirty="0">
                <a:solidFill>
                  <a:srgbClr val="002060"/>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8695" y="1607375"/>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rgbClr val="002060"/>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8695" y="2591367"/>
            <a:ext cx="4534023"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2353"/>
              </a:spcAft>
              <a:buNone/>
            </a:pPr>
            <a:r>
              <a:rPr lang="en-US" sz="3137" dirty="0">
                <a:solidFill>
                  <a:srgbClr val="002060"/>
                </a:solidFill>
                <a:latin typeface="Segoe UI Light" panose="020B0502040204020203" pitchFamily="34" charset="0"/>
                <a:cs typeface="Segoe UI Light" panose="020B0502040204020203" pitchFamily="34" charset="0"/>
              </a:rPr>
              <a:t>Choose your editors </a:t>
            </a:r>
            <a:br>
              <a:rPr lang="en-US" sz="3137" dirty="0">
                <a:solidFill>
                  <a:srgbClr val="002060"/>
                </a:solidFill>
                <a:latin typeface="Segoe UI Light" panose="020B0502040204020203" pitchFamily="34" charset="0"/>
                <a:cs typeface="Segoe UI Light" panose="020B0502040204020203" pitchFamily="34" charset="0"/>
              </a:rPr>
            </a:br>
            <a:r>
              <a:rPr lang="en-US" sz="3137" dirty="0">
                <a:solidFill>
                  <a:srgbClr val="002060"/>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8695" y="4019133"/>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961"/>
              </a:spcBef>
              <a:spcAft>
                <a:spcPts val="2941"/>
              </a:spcAft>
              <a:buNone/>
            </a:pPr>
            <a:r>
              <a:rPr lang="en-US" sz="3137" dirty="0">
                <a:solidFill>
                  <a:srgbClr val="002060"/>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8695" y="5154344"/>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961"/>
              </a:spcBef>
              <a:spcAft>
                <a:spcPts val="2941"/>
              </a:spcAft>
              <a:buNone/>
            </a:pPr>
            <a:r>
              <a:rPr lang="en-US" sz="3137" dirty="0">
                <a:solidFill>
                  <a:srgbClr val="002060"/>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246" y="4055074"/>
            <a:ext cx="715259" cy="454420"/>
          </a:xfrm>
          <a:prstGeom prst="rect">
            <a:avLst/>
          </a:prstGeom>
        </p:spPr>
        <p:txBody>
          <a:bodyPr wrap="none">
            <a:spAutoFit/>
          </a:bodyPr>
          <a:lstStyle/>
          <a:p>
            <a:pPr algn="ctr" defTabSz="914192">
              <a:defRPr/>
            </a:pPr>
            <a:r>
              <a:rPr lang="en-US" sz="2353" dirty="0">
                <a:solidFill>
                  <a:schemeClr val="bg1"/>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21298" y="38698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1882" y="3935138"/>
            <a:ext cx="652970" cy="638876"/>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rgbClr val="002060"/>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rgbClr val="002060"/>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21298" y="5042796"/>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10708" y="5208667"/>
            <a:ext cx="407047" cy="452060"/>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002060"/>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002060"/>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8439" y="5392262"/>
            <a:ext cx="164968"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4979" y="5467745"/>
            <a:ext cx="163411"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8439" y="5544781"/>
            <a:ext cx="164968"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bwMode="auto">
          <a:xfrm>
            <a:off x="710474" y="2290210"/>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4846638" y="2290209"/>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p:cNvSpPr/>
          <p:nvPr/>
        </p:nvSpPr>
        <p:spPr bwMode="auto">
          <a:xfrm>
            <a:off x="8982802" y="2290210"/>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1283042" y="3127103"/>
            <a:ext cx="1528524"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latin typeface="+mj-lt"/>
              </a:rPr>
              <a:t>OSS </a:t>
            </a:r>
          </a:p>
        </p:txBody>
      </p:sp>
      <p:pic>
        <p:nvPicPr>
          <p:cNvPr id="25" name="Picture 6" descr="C:\temp\WinAzure_rgb_Wht_S.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3371" t="15460" r="80628" b="15496"/>
          <a:stretch/>
        </p:blipFill>
        <p:spPr bwMode="auto">
          <a:xfrm>
            <a:off x="5761038" y="2841864"/>
            <a:ext cx="721381" cy="73263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25"/>
          <p:cNvSpPr>
            <a:spLocks/>
          </p:cNvSpPr>
          <p:nvPr/>
        </p:nvSpPr>
        <p:spPr bwMode="auto">
          <a:xfrm>
            <a:off x="5270708" y="3778022"/>
            <a:ext cx="658136" cy="50788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rgbClr val="002060"/>
              </a:solidFill>
              <a:latin typeface="Segoe UI Light" panose="020B0502040204020203" pitchFamily="34" charset="0"/>
              <a:cs typeface="Segoe UI Light" panose="020B0502040204020203" pitchFamily="34" charset="0"/>
            </a:endParaRPr>
          </a:p>
        </p:txBody>
      </p:sp>
      <p:pic>
        <p:nvPicPr>
          <p:cNvPr id="27" name="Picture 2" descr="http://files.softicons.com/download/system-icons/windows-8-metro-icons-by-dakirby309/png/512x512/Folders%20&amp;%20OS/Linux.png"/>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21728" y="3574502"/>
            <a:ext cx="903815" cy="887320"/>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110"/>
          <p:cNvSpPr>
            <a:spLocks noEditPoints="1"/>
          </p:cNvSpPr>
          <p:nvPr/>
        </p:nvSpPr>
        <p:spPr bwMode="black">
          <a:xfrm>
            <a:off x="9753601" y="3127103"/>
            <a:ext cx="1073426" cy="82736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961">
              <a:solidFill>
                <a:srgbClr val="002060"/>
              </a:solidFill>
              <a:latin typeface="Segoe UI Light" panose="020B0502040204020203" pitchFamily="34" charset="0"/>
              <a:cs typeface="Segoe UI Light" panose="020B0502040204020203" pitchFamily="34" charset="0"/>
            </a:endParaRPr>
          </a:p>
        </p:txBody>
      </p:sp>
      <p:sp>
        <p:nvSpPr>
          <p:cNvPr id="29" name="TextBox 28"/>
          <p:cNvSpPr txBox="1"/>
          <p:nvPr/>
        </p:nvSpPr>
        <p:spPr>
          <a:xfrm>
            <a:off x="710474" y="5391824"/>
            <a:ext cx="2830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More Contributors </a:t>
            </a:r>
          </a:p>
        </p:txBody>
      </p:sp>
    </p:spTree>
    <p:extLst>
      <p:ext uri="{BB962C8B-B14F-4D97-AF65-F5344CB8AC3E}">
        <p14:creationId xmlns:p14="http://schemas.microsoft.com/office/powerpoint/2010/main" val="13209814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bwMode="auto">
          <a:xfrm>
            <a:off x="710474" y="2290210"/>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4846638" y="2290209"/>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p:cNvSpPr/>
          <p:nvPr/>
        </p:nvSpPr>
        <p:spPr bwMode="auto">
          <a:xfrm>
            <a:off x="8982802" y="2290210"/>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1283042" y="3127103"/>
            <a:ext cx="1528524"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latin typeface="+mj-lt"/>
              </a:rPr>
              <a:t>OSS </a:t>
            </a:r>
          </a:p>
        </p:txBody>
      </p:sp>
      <p:pic>
        <p:nvPicPr>
          <p:cNvPr id="25" name="Picture 6" descr="C:\temp\WinAzure_rgb_Wht_S.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3371" t="15460" r="80628" b="15496"/>
          <a:stretch/>
        </p:blipFill>
        <p:spPr bwMode="auto">
          <a:xfrm>
            <a:off x="5761038" y="2841864"/>
            <a:ext cx="721381" cy="73263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25"/>
          <p:cNvSpPr>
            <a:spLocks/>
          </p:cNvSpPr>
          <p:nvPr/>
        </p:nvSpPr>
        <p:spPr bwMode="auto">
          <a:xfrm>
            <a:off x="5270708" y="3778022"/>
            <a:ext cx="658136" cy="50788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rgbClr val="002060"/>
              </a:solidFill>
              <a:latin typeface="Segoe UI Light" panose="020B0502040204020203" pitchFamily="34" charset="0"/>
              <a:cs typeface="Segoe UI Light" panose="020B0502040204020203" pitchFamily="34" charset="0"/>
            </a:endParaRPr>
          </a:p>
        </p:txBody>
      </p:sp>
      <p:pic>
        <p:nvPicPr>
          <p:cNvPr id="27" name="Picture 2" descr="http://files.softicons.com/download/system-icons/windows-8-metro-icons-by-dakirby309/png/512x512/Folders%20&amp;%20OS/Linux.png"/>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21728" y="3574502"/>
            <a:ext cx="903815" cy="887320"/>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110"/>
          <p:cNvSpPr>
            <a:spLocks noEditPoints="1"/>
          </p:cNvSpPr>
          <p:nvPr/>
        </p:nvSpPr>
        <p:spPr bwMode="black">
          <a:xfrm>
            <a:off x="9753601" y="3127103"/>
            <a:ext cx="1073426" cy="82736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961">
              <a:solidFill>
                <a:srgbClr val="002060"/>
              </a:solidFill>
              <a:latin typeface="Segoe UI Light" panose="020B0502040204020203" pitchFamily="34" charset="0"/>
              <a:cs typeface="Segoe UI Light" panose="020B0502040204020203" pitchFamily="34" charset="0"/>
            </a:endParaRPr>
          </a:p>
        </p:txBody>
      </p:sp>
      <p:sp>
        <p:nvSpPr>
          <p:cNvPr id="29" name="TextBox 28"/>
          <p:cNvSpPr txBox="1"/>
          <p:nvPr/>
        </p:nvSpPr>
        <p:spPr>
          <a:xfrm>
            <a:off x="710474" y="5391824"/>
            <a:ext cx="2830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More Contributors </a:t>
            </a:r>
          </a:p>
        </p:txBody>
      </p:sp>
      <p:sp>
        <p:nvSpPr>
          <p:cNvPr id="30" name="TextBox 29"/>
          <p:cNvSpPr txBox="1"/>
          <p:nvPr/>
        </p:nvSpPr>
        <p:spPr>
          <a:xfrm>
            <a:off x="5185803" y="5321771"/>
            <a:ext cx="19178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More Users </a:t>
            </a:r>
          </a:p>
        </p:txBody>
      </p:sp>
    </p:spTree>
    <p:extLst>
      <p:ext uri="{BB962C8B-B14F-4D97-AF65-F5344CB8AC3E}">
        <p14:creationId xmlns:p14="http://schemas.microsoft.com/office/powerpoint/2010/main" val="14011939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bwMode="auto">
          <a:xfrm>
            <a:off x="710474" y="2290210"/>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4846638" y="2290209"/>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p:cNvSpPr/>
          <p:nvPr/>
        </p:nvSpPr>
        <p:spPr bwMode="auto">
          <a:xfrm>
            <a:off x="8982802" y="2290210"/>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1283042" y="3127103"/>
            <a:ext cx="1528524"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latin typeface="+mj-lt"/>
              </a:rPr>
              <a:t>OSS </a:t>
            </a:r>
          </a:p>
        </p:txBody>
      </p:sp>
      <p:pic>
        <p:nvPicPr>
          <p:cNvPr id="25" name="Picture 6" descr="C:\temp\WinAzure_rgb_Wht_S.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3371" t="15460" r="80628" b="15496"/>
          <a:stretch/>
        </p:blipFill>
        <p:spPr bwMode="auto">
          <a:xfrm>
            <a:off x="5761038" y="2841864"/>
            <a:ext cx="721381" cy="73263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25"/>
          <p:cNvSpPr>
            <a:spLocks/>
          </p:cNvSpPr>
          <p:nvPr/>
        </p:nvSpPr>
        <p:spPr bwMode="auto">
          <a:xfrm>
            <a:off x="5270708" y="3778022"/>
            <a:ext cx="658136" cy="50788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rgbClr val="002060"/>
              </a:solidFill>
              <a:latin typeface="Segoe UI Light" panose="020B0502040204020203" pitchFamily="34" charset="0"/>
              <a:cs typeface="Segoe UI Light" panose="020B0502040204020203" pitchFamily="34" charset="0"/>
            </a:endParaRPr>
          </a:p>
        </p:txBody>
      </p:sp>
      <p:pic>
        <p:nvPicPr>
          <p:cNvPr id="27" name="Picture 2" descr="http://files.softicons.com/download/system-icons/windows-8-metro-icons-by-dakirby309/png/512x512/Folders%20&amp;%20OS/Linux.png"/>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21728" y="3574502"/>
            <a:ext cx="903815" cy="887320"/>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110"/>
          <p:cNvSpPr>
            <a:spLocks noEditPoints="1"/>
          </p:cNvSpPr>
          <p:nvPr/>
        </p:nvSpPr>
        <p:spPr bwMode="black">
          <a:xfrm>
            <a:off x="9753601" y="3127103"/>
            <a:ext cx="1073426" cy="82736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961">
              <a:solidFill>
                <a:srgbClr val="002060"/>
              </a:solidFill>
              <a:latin typeface="Segoe UI Light" panose="020B0502040204020203" pitchFamily="34" charset="0"/>
              <a:cs typeface="Segoe UI Light" panose="020B0502040204020203" pitchFamily="34" charset="0"/>
            </a:endParaRPr>
          </a:p>
        </p:txBody>
      </p:sp>
      <p:sp>
        <p:nvSpPr>
          <p:cNvPr id="29" name="TextBox 28"/>
          <p:cNvSpPr txBox="1"/>
          <p:nvPr/>
        </p:nvSpPr>
        <p:spPr>
          <a:xfrm>
            <a:off x="710474" y="5391824"/>
            <a:ext cx="2830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More Contributors </a:t>
            </a:r>
          </a:p>
        </p:txBody>
      </p:sp>
      <p:sp>
        <p:nvSpPr>
          <p:cNvPr id="30" name="TextBox 29"/>
          <p:cNvSpPr txBox="1"/>
          <p:nvPr/>
        </p:nvSpPr>
        <p:spPr>
          <a:xfrm>
            <a:off x="5185803" y="5321771"/>
            <a:ext cx="19178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More Users </a:t>
            </a:r>
          </a:p>
        </p:txBody>
      </p:sp>
      <p:sp>
        <p:nvSpPr>
          <p:cNvPr id="31" name="TextBox 30"/>
          <p:cNvSpPr txBox="1"/>
          <p:nvPr/>
        </p:nvSpPr>
        <p:spPr>
          <a:xfrm>
            <a:off x="9221708" y="5359717"/>
            <a:ext cx="222266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More Choices </a:t>
            </a:r>
          </a:p>
        </p:txBody>
      </p:sp>
    </p:spTree>
    <p:extLst>
      <p:ext uri="{BB962C8B-B14F-4D97-AF65-F5344CB8AC3E}">
        <p14:creationId xmlns:p14="http://schemas.microsoft.com/office/powerpoint/2010/main" val="40137597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8652" y="291553"/>
            <a:ext cx="4597734"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It’s all on GitHub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569" y="2899420"/>
            <a:ext cx="2414444" cy="515484"/>
          </a:xfrm>
          <a:prstGeom prst="rect">
            <a:avLst/>
          </a:prstGeom>
        </p:spPr>
      </p:pic>
      <p:sp>
        <p:nvSpPr>
          <p:cNvPr id="7" name="TextBox 6"/>
          <p:cNvSpPr txBox="1"/>
          <p:nvPr/>
        </p:nvSpPr>
        <p:spPr>
          <a:xfrm>
            <a:off x="613569" y="3539007"/>
            <a:ext cx="2258952"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ASP.NET</a:t>
            </a:r>
          </a:p>
        </p:txBody>
      </p:sp>
      <p:sp>
        <p:nvSpPr>
          <p:cNvPr id="8" name="TextBox 7"/>
          <p:cNvSpPr txBox="1"/>
          <p:nvPr/>
        </p:nvSpPr>
        <p:spPr>
          <a:xfrm>
            <a:off x="613569" y="500959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Github.com/</a:t>
            </a:r>
            <a:r>
              <a:rPr kumimoji="0" lang="en-US" sz="1800" b="0" i="0" u="none" strike="noStrike" kern="0" cap="none" spc="0" normalizeH="0" baseline="0" noProof="0" dirty="0" err="1">
                <a:ln>
                  <a:noFill/>
                </a:ln>
                <a:solidFill>
                  <a:sysClr val="windowText" lastClr="000000"/>
                </a:solidFill>
                <a:effectLst/>
                <a:uLnTx/>
                <a:uFillTx/>
                <a:latin typeface="Segoe UI Light" panose="020B0502040204020203" pitchFamily="34" charset="0"/>
                <a:cs typeface="Segoe UI Light" panose="020B0502040204020203" pitchFamily="34" charset="0"/>
              </a:rPr>
              <a:t>aspnet</a:t>
            </a: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648" y="2365121"/>
            <a:ext cx="2221869" cy="2221869"/>
          </a:xfrm>
          <a:prstGeom prst="rect">
            <a:avLst/>
          </a:prstGeom>
        </p:spPr>
      </p:pic>
      <p:sp>
        <p:nvSpPr>
          <p:cNvPr id="10" name="TextBox 9"/>
          <p:cNvSpPr txBox="1"/>
          <p:nvPr/>
        </p:nvSpPr>
        <p:spPr>
          <a:xfrm>
            <a:off x="7020241" y="5009591"/>
            <a:ext cx="205056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Github.com/</a:t>
            </a:r>
            <a:r>
              <a:rPr kumimoji="0" lang="en-US" sz="1800" b="0" i="0" u="none" strike="noStrike" kern="0" cap="none" spc="0" normalizeH="0" baseline="0" noProof="0" dirty="0" err="1">
                <a:ln>
                  <a:noFill/>
                </a:ln>
                <a:solidFill>
                  <a:sysClr val="windowText" lastClr="000000"/>
                </a:solidFill>
                <a:effectLst/>
                <a:uLnTx/>
                <a:uFillTx/>
                <a:latin typeface="Segoe UI Light" panose="020B0502040204020203" pitchFamily="34" charset="0"/>
                <a:cs typeface="Segoe UI Light" panose="020B0502040204020203" pitchFamily="34" charset="0"/>
              </a:rPr>
              <a:t>fsharp</a:t>
            </a: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 </a:t>
            </a:r>
          </a:p>
        </p:txBody>
      </p:sp>
      <p:sp>
        <p:nvSpPr>
          <p:cNvPr id="11" name="TextBox 10"/>
          <p:cNvSpPr txBox="1"/>
          <p:nvPr/>
        </p:nvSpPr>
        <p:spPr>
          <a:xfrm>
            <a:off x="3848020" y="5009591"/>
            <a:ext cx="202811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Github.com/</a:t>
            </a:r>
            <a:r>
              <a:rPr kumimoji="0" lang="en-US" sz="1800" b="0" i="0" u="none" strike="noStrike" kern="0" cap="none" spc="0" normalizeH="0" baseline="0" noProof="0" dirty="0" err="1">
                <a:ln>
                  <a:noFill/>
                </a:ln>
                <a:solidFill>
                  <a:sysClr val="windowText" lastClr="000000"/>
                </a:solidFill>
                <a:effectLst/>
                <a:uLnTx/>
                <a:uFillTx/>
                <a:latin typeface="Segoe UI Light" panose="020B0502040204020203" pitchFamily="34" charset="0"/>
                <a:cs typeface="Segoe UI Light" panose="020B0502040204020203" pitchFamily="34" charset="0"/>
              </a:rPr>
              <a:t>dotnet</a:t>
            </a: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139" y="2360860"/>
            <a:ext cx="2439386" cy="243938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0833" y="2068424"/>
            <a:ext cx="2941167" cy="2941167"/>
          </a:xfrm>
          <a:prstGeom prst="rect">
            <a:avLst/>
          </a:prstGeom>
        </p:spPr>
      </p:pic>
      <p:sp>
        <p:nvSpPr>
          <p:cNvPr id="13" name="TextBox 12"/>
          <p:cNvSpPr txBox="1"/>
          <p:nvPr/>
        </p:nvSpPr>
        <p:spPr>
          <a:xfrm>
            <a:off x="9863527" y="4987271"/>
            <a:ext cx="20185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Open.xamarin.com</a:t>
            </a:r>
          </a:p>
        </p:txBody>
      </p:sp>
    </p:spTree>
    <p:extLst>
      <p:ext uri="{BB962C8B-B14F-4D97-AF65-F5344CB8AC3E}">
        <p14:creationId xmlns:p14="http://schemas.microsoft.com/office/powerpoint/2010/main" val="348365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p:cNvGrpSpPr/>
          <p:nvPr/>
        </p:nvGrpSpPr>
        <p:grpSpPr>
          <a:xfrm>
            <a:off x="445030" y="1279835"/>
            <a:ext cx="11534245" cy="3905887"/>
            <a:chOff x="457200" y="1637448"/>
            <a:chExt cx="11534245" cy="390588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7448"/>
              <a:ext cx="11534245" cy="3905887"/>
            </a:xfrm>
            <a:prstGeom prst="rect">
              <a:avLst/>
            </a:prstGeom>
          </p:spPr>
        </p:pic>
        <p:sp>
          <p:nvSpPr>
            <p:cNvPr id="5" name="TextBox 4"/>
            <p:cNvSpPr txBox="1"/>
            <p:nvPr/>
          </p:nvSpPr>
          <p:spPr>
            <a:xfrm>
              <a:off x="1147105" y="3405725"/>
              <a:ext cx="6222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2001</a:t>
              </a:r>
            </a:p>
          </p:txBody>
        </p:sp>
        <p:sp>
          <p:nvSpPr>
            <p:cNvPr id="7" name="TextBox 6"/>
            <p:cNvSpPr txBox="1"/>
            <p:nvPr/>
          </p:nvSpPr>
          <p:spPr>
            <a:xfrm>
              <a:off x="3097677" y="3405725"/>
              <a:ext cx="66236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2004</a:t>
              </a:r>
            </a:p>
          </p:txBody>
        </p:sp>
        <p:sp>
          <p:nvSpPr>
            <p:cNvPr id="8" name="TextBox 7"/>
            <p:cNvSpPr txBox="1"/>
            <p:nvPr/>
          </p:nvSpPr>
          <p:spPr>
            <a:xfrm>
              <a:off x="10653315" y="3405725"/>
              <a:ext cx="8435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Today </a:t>
              </a:r>
            </a:p>
          </p:txBody>
        </p:sp>
        <p:sp>
          <p:nvSpPr>
            <p:cNvPr id="9" name="TextBox 8"/>
            <p:cNvSpPr txBox="1"/>
            <p:nvPr/>
          </p:nvSpPr>
          <p:spPr>
            <a:xfrm>
              <a:off x="4949414" y="3405725"/>
              <a:ext cx="65915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2008</a:t>
              </a:r>
            </a:p>
          </p:txBody>
        </p:sp>
        <p:sp>
          <p:nvSpPr>
            <p:cNvPr id="10" name="TextBox 9"/>
            <p:cNvSpPr txBox="1"/>
            <p:nvPr/>
          </p:nvSpPr>
          <p:spPr>
            <a:xfrm>
              <a:off x="6871694" y="3405725"/>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2012</a:t>
              </a:r>
            </a:p>
          </p:txBody>
        </p:sp>
        <p:sp>
          <p:nvSpPr>
            <p:cNvPr id="11" name="TextBox 10"/>
            <p:cNvSpPr txBox="1"/>
            <p:nvPr/>
          </p:nvSpPr>
          <p:spPr>
            <a:xfrm>
              <a:off x="8760573" y="3376041"/>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2014</a:t>
              </a:r>
            </a:p>
          </p:txBody>
        </p:sp>
        <p:sp>
          <p:nvSpPr>
            <p:cNvPr id="2" name="TextBox 1"/>
            <p:cNvSpPr txBox="1"/>
            <p:nvPr/>
          </p:nvSpPr>
          <p:spPr>
            <a:xfrm>
              <a:off x="7514376" y="4626321"/>
              <a:ext cx="1246197"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sp>
        <p:nvSpPr>
          <p:cNvPr id="14" name="TextBox 13"/>
          <p:cNvSpPr txBox="1"/>
          <p:nvPr/>
        </p:nvSpPr>
        <p:spPr>
          <a:xfrm>
            <a:off x="307721" y="662051"/>
            <a:ext cx="2276714"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lumMod val="65000"/>
                    <a:lumOff val="35000"/>
                  </a:schemeClr>
                </a:solidFill>
                <a:latin typeface="+mj-lt"/>
              </a:rPr>
              <a:t>Shared Source</a:t>
            </a:r>
            <a:r>
              <a:rPr lang="en-US" sz="1600" dirty="0">
                <a:solidFill>
                  <a:schemeClr val="bg1">
                    <a:lumMod val="65000"/>
                    <a:lumOff val="35000"/>
                  </a:schemeClr>
                </a:solidFill>
                <a:latin typeface="+mj-lt"/>
              </a:rPr>
              <a:t> </a:t>
            </a:r>
            <a:r>
              <a:rPr lang="en-US" sz="1600">
                <a:solidFill>
                  <a:schemeClr val="bg1">
                    <a:lumMod val="65000"/>
                    <a:lumOff val="35000"/>
                  </a:schemeClr>
                </a:solidFill>
                <a:latin typeface="+mj-lt"/>
              </a:rPr>
              <a:t>“</a:t>
            </a:r>
            <a:r>
              <a:rPr lang="en-US" sz="1600" dirty="0">
                <a:solidFill>
                  <a:schemeClr val="bg1">
                    <a:lumMod val="65000"/>
                    <a:lumOff val="35000"/>
                  </a:schemeClr>
                </a:solidFill>
                <a:latin typeface="+mj-lt"/>
              </a:rPr>
              <a:t>Rotor</a:t>
            </a:r>
            <a:r>
              <a:rPr lang="en-US" sz="1600">
                <a:solidFill>
                  <a:schemeClr val="bg1">
                    <a:lumMod val="65000"/>
                    <a:lumOff val="35000"/>
                  </a:schemeClr>
                </a:solidFill>
                <a:latin typeface="+mj-lt"/>
              </a:rPr>
              <a:t>”</a:t>
            </a:r>
            <a:endParaRPr lang="en-US" sz="1600" dirty="0">
              <a:solidFill>
                <a:schemeClr val="bg1">
                  <a:lumMod val="65000"/>
                  <a:lumOff val="35000"/>
                </a:schemeClr>
              </a:solidFill>
              <a:latin typeface="+mj-lt"/>
            </a:endParaRPr>
          </a:p>
        </p:txBody>
      </p:sp>
      <p:sp>
        <p:nvSpPr>
          <p:cNvPr id="15" name="TextBox 14"/>
          <p:cNvSpPr txBox="1"/>
          <p:nvPr/>
        </p:nvSpPr>
        <p:spPr>
          <a:xfrm>
            <a:off x="2975540" y="5286441"/>
            <a:ext cx="88229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Mono</a:t>
            </a:r>
          </a:p>
        </p:txBody>
      </p:sp>
      <p:sp>
        <p:nvSpPr>
          <p:cNvPr id="16" name="TextBox 15"/>
          <p:cNvSpPr txBox="1"/>
          <p:nvPr/>
        </p:nvSpPr>
        <p:spPr>
          <a:xfrm>
            <a:off x="4079573" y="762769"/>
            <a:ext cx="237449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Reference </a:t>
            </a:r>
            <a:r>
              <a:rPr lang="en-US" sz="1600" dirty="0">
                <a:solidFill>
                  <a:schemeClr val="bg1">
                    <a:lumMod val="65000"/>
                    <a:lumOff val="35000"/>
                  </a:schemeClr>
                </a:solidFill>
                <a:latin typeface="+mj-lt"/>
              </a:rPr>
              <a:t>Source</a:t>
            </a:r>
            <a:r>
              <a:rPr lang="en-US" sz="1600">
                <a:solidFill>
                  <a:schemeClr val="bg1">
                    <a:lumMod val="65000"/>
                    <a:lumOff val="35000"/>
                  </a:schemeClr>
                </a:solidFill>
                <a:latin typeface="+mj-lt"/>
              </a:rPr>
              <a:t> </a:t>
            </a:r>
            <a:endParaRPr lang="en-US" sz="1600" dirty="0">
              <a:solidFill>
                <a:schemeClr val="bg1">
                  <a:lumMod val="65000"/>
                  <a:lumOff val="35000"/>
                </a:schemeClr>
              </a:solidFill>
              <a:latin typeface="+mj-lt"/>
            </a:endParaRPr>
          </a:p>
        </p:txBody>
      </p:sp>
      <p:sp>
        <p:nvSpPr>
          <p:cNvPr id="17" name="TextBox 16"/>
          <p:cNvSpPr txBox="1"/>
          <p:nvPr/>
        </p:nvSpPr>
        <p:spPr>
          <a:xfrm>
            <a:off x="6212152" y="5185721"/>
            <a:ext cx="2418675" cy="815608"/>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ASP.NET Open Sourced </a:t>
            </a:r>
          </a:p>
          <a:p>
            <a:pPr>
              <a:lnSpc>
                <a:spcPct val="90000"/>
              </a:lnSpc>
              <a:spcAft>
                <a:spcPts val="600"/>
              </a:spcAft>
            </a:pPr>
            <a:r>
              <a:rPr lang="en-US" sz="1600" dirty="0" err="1">
                <a:solidFill>
                  <a:schemeClr val="bg1">
                    <a:lumMod val="65000"/>
                    <a:lumOff val="35000"/>
                  </a:schemeClr>
                </a:solidFill>
                <a:latin typeface="+mj-lt"/>
              </a:rPr>
              <a:t>TypeScript</a:t>
            </a:r>
            <a:endParaRPr lang="en-US" sz="1600" dirty="0">
              <a:solidFill>
                <a:schemeClr val="bg1">
                  <a:lumMod val="65000"/>
                  <a:lumOff val="35000"/>
                </a:schemeClr>
              </a:solidFill>
              <a:latin typeface="+mj-lt"/>
            </a:endParaRPr>
          </a:p>
        </p:txBody>
      </p:sp>
      <p:sp>
        <p:nvSpPr>
          <p:cNvPr id="18" name="TextBox 17"/>
          <p:cNvSpPr txBox="1"/>
          <p:nvPr/>
        </p:nvSpPr>
        <p:spPr>
          <a:xfrm>
            <a:off x="7727031" y="228251"/>
            <a:ext cx="2728760"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Foundation </a:t>
            </a:r>
          </a:p>
          <a:p>
            <a:pPr algn="ct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Core - Open </a:t>
            </a:r>
            <a:r>
              <a:rPr lang="en-US" sz="1600" dirty="0">
                <a:solidFill>
                  <a:schemeClr val="bg1">
                    <a:lumMod val="65000"/>
                    <a:lumOff val="35000"/>
                  </a:schemeClr>
                </a:solidFill>
                <a:latin typeface="+mj-lt"/>
              </a:rPr>
              <a:t>Sourced </a:t>
            </a:r>
          </a:p>
          <a:p>
            <a:pPr algn="ctr">
              <a:lnSpc>
                <a:spcPct val="90000"/>
              </a:lnSpc>
              <a:spcAft>
                <a:spcPts val="600"/>
              </a:spcAft>
            </a:pPr>
            <a:r>
              <a:rPr lang="en-US" sz="1600" dirty="0">
                <a:solidFill>
                  <a:schemeClr val="bg1">
                    <a:lumMod val="65000"/>
                    <a:lumOff val="35000"/>
                  </a:schemeClr>
                </a:solidFill>
                <a:latin typeface="+mj-lt"/>
              </a:rPr>
              <a:t>Roslyn </a:t>
            </a:r>
          </a:p>
        </p:txBody>
      </p:sp>
      <p:sp>
        <p:nvSpPr>
          <p:cNvPr id="19" name="TextBox 18"/>
          <p:cNvSpPr txBox="1"/>
          <p:nvPr/>
        </p:nvSpPr>
        <p:spPr>
          <a:xfrm>
            <a:off x="9615910" y="5286441"/>
            <a:ext cx="2564548"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Core everywhere</a:t>
            </a:r>
          </a:p>
          <a:p>
            <a:pPr algn="ctr">
              <a:lnSpc>
                <a:spcPct val="90000"/>
              </a:lnSpc>
              <a:spcAft>
                <a:spcPts val="600"/>
              </a:spcAft>
            </a:pPr>
            <a:r>
              <a:rPr lang="en-US" sz="1600" dirty="0">
                <a:solidFill>
                  <a:schemeClr val="bg1">
                    <a:lumMod val="65000"/>
                    <a:lumOff val="35000"/>
                  </a:schemeClr>
                </a:solidFill>
                <a:latin typeface="+mj-lt"/>
              </a:rPr>
              <a:t>Xamarin OSS</a:t>
            </a:r>
          </a:p>
          <a:p>
            <a:pPr algn="ctr">
              <a:lnSpc>
                <a:spcPct val="90000"/>
              </a:lnSpc>
              <a:spcAft>
                <a:spcPts val="600"/>
              </a:spcAft>
            </a:pPr>
            <a:r>
              <a:rPr lang="en-US" sz="1600" dirty="0">
                <a:solidFill>
                  <a:schemeClr val="bg1">
                    <a:lumMod val="65000"/>
                    <a:lumOff val="35000"/>
                  </a:schemeClr>
                </a:solidFill>
                <a:latin typeface="+mj-lt"/>
              </a:rPr>
              <a:t>.NET Core RTM June 27th</a:t>
            </a:r>
          </a:p>
        </p:txBody>
      </p:sp>
    </p:spTree>
    <p:extLst>
      <p:ext uri="{BB962C8B-B14F-4D97-AF65-F5344CB8AC3E}">
        <p14:creationId xmlns:p14="http://schemas.microsoft.com/office/powerpoint/2010/main" val="1362332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137483" y="1"/>
            <a:ext cx="12466968" cy="6858000"/>
          </a:xfrm>
          <a:prstGeom prst="rect">
            <a:avLst/>
          </a:prstGeom>
        </p:spPr>
      </p:pic>
    </p:spTree>
    <p:extLst>
      <p:ext uri="{BB962C8B-B14F-4D97-AF65-F5344CB8AC3E}">
        <p14:creationId xmlns:p14="http://schemas.microsoft.com/office/powerpoint/2010/main" val="41163796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Dotnet</a:t>
            </a:r>
            <a:r>
              <a:rPr lang="en-US" dirty="0"/>
              <a:t> </a:t>
            </a:r>
            <a:r>
              <a:rPr lang="en-US" dirty="0" err="1"/>
              <a:t>Cli</a:t>
            </a:r>
            <a:r>
              <a:rPr lang="en-US" dirty="0"/>
              <a:t> Showcase </a:t>
            </a:r>
          </a:p>
        </p:txBody>
      </p:sp>
      <p:sp>
        <p:nvSpPr>
          <p:cNvPr id="10" name="Text Placeholder 9"/>
          <p:cNvSpPr>
            <a:spLocks noGrp="1"/>
          </p:cNvSpPr>
          <p:nvPr>
            <p:ph type="body" sz="quarter" idx="10"/>
          </p:nvPr>
        </p:nvSpPr>
        <p:spPr>
          <a:xfrm>
            <a:off x="269239" y="1189177"/>
            <a:ext cx="11653523" cy="2055114"/>
          </a:xfrm>
        </p:spPr>
        <p:txBody>
          <a:bodyPr/>
          <a:lstStyle/>
          <a:p>
            <a:r>
              <a:rPr lang="en-US" dirty="0"/>
              <a:t>Pick a platform and showcase the </a:t>
            </a:r>
            <a:r>
              <a:rPr lang="en-US" dirty="0" err="1"/>
              <a:t>dotnet</a:t>
            </a:r>
            <a:r>
              <a:rPr lang="en-US" dirty="0"/>
              <a:t> cli  app.</a:t>
            </a:r>
          </a:p>
          <a:p>
            <a:pPr marL="0" indent="0">
              <a:buNone/>
            </a:pPr>
            <a:r>
              <a:rPr lang="en-US" dirty="0"/>
              <a:t>Get started instructions here</a:t>
            </a:r>
          </a:p>
          <a:p>
            <a:pPr marL="0" indent="0">
              <a:buNone/>
            </a:pPr>
            <a:r>
              <a:rPr lang="en-US" dirty="0"/>
              <a:t>https://www.microsoft.com/net/core#windows</a:t>
            </a:r>
          </a:p>
        </p:txBody>
      </p:sp>
    </p:spTree>
    <p:extLst>
      <p:ext uri="{BB962C8B-B14F-4D97-AF65-F5344CB8AC3E}">
        <p14:creationId xmlns:p14="http://schemas.microsoft.com/office/powerpoint/2010/main" val="19884103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923335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Get Involved </a:t>
            </a:r>
          </a:p>
        </p:txBody>
      </p:sp>
      <p:sp>
        <p:nvSpPr>
          <p:cNvPr id="5" name="Text Placeholder 4"/>
          <p:cNvSpPr>
            <a:spLocks noGrp="1"/>
          </p:cNvSpPr>
          <p:nvPr>
            <p:ph type="body" idx="1"/>
          </p:nvPr>
        </p:nvSpPr>
        <p:spPr>
          <a:xfrm>
            <a:off x="831850" y="4589463"/>
            <a:ext cx="10515600" cy="517065"/>
          </a:xfrm>
        </p:spPr>
        <p:txBody>
          <a:bodyPr/>
          <a:lstStyle/>
          <a:p>
            <a:endParaRPr lang="en-US" dirty="0">
              <a:solidFill>
                <a:srgbClr val="45586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53003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203003" y="90373"/>
            <a:ext cx="11718109" cy="5371474"/>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270894" y="3599007"/>
            <a:ext cx="2992107" cy="1198385"/>
          </a:xfrm>
          <a:prstGeom prst="rect">
            <a:avLst/>
          </a:prstGeom>
        </p:spPr>
        <p:txBody>
          <a:bodyPr wrap="square" lIns="179234" tIns="143387" rIns="179234" bIns="152349">
            <a:noAutofit/>
          </a:bodyPr>
          <a:lstStyle/>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270894" y="5496644"/>
            <a:ext cx="11650218" cy="11581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pPr>
            <a:endParaRPr lang="en-US" sz="1765"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677591" y="1772323"/>
            <a:ext cx="1606530" cy="273023"/>
          </a:xfrm>
          <a:prstGeom prst="rect">
            <a:avLst/>
          </a:prstGeom>
        </p:spPr>
        <p:txBody>
          <a:bodyPr wrap="none">
            <a:spAutoFit/>
          </a:bodyPr>
          <a:lstStyle/>
          <a:p>
            <a:pPr defTabSz="914016"/>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335622" y="934205"/>
            <a:ext cx="4653838" cy="454420"/>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445058" y="2016507"/>
            <a:ext cx="2686633" cy="394082"/>
          </a:xfrm>
          <a:prstGeom prst="rect">
            <a:avLst/>
          </a:prstGeom>
        </p:spPr>
        <p:txBody>
          <a:bodyPr wrap="none">
            <a:spAutoFit/>
          </a:bodyPr>
          <a:lstStyle/>
          <a:p>
            <a:pPr defTabSz="914016"/>
            <a:r>
              <a:rPr lang="en-US" sz="1961"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799623" y="1320384"/>
            <a:ext cx="2324144" cy="523071"/>
          </a:xfrm>
          <a:prstGeom prst="rect">
            <a:avLst/>
          </a:prstGeom>
        </p:spPr>
        <p:txBody>
          <a:bodyPr wrap="none">
            <a:spAutoFit/>
          </a:bodyPr>
          <a:lstStyle/>
          <a:p>
            <a:pPr defTabSz="914016"/>
            <a:r>
              <a:rPr lang="en-US" sz="2745"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7148273" y="4581633"/>
            <a:ext cx="2531783" cy="461665"/>
          </a:xfrm>
          <a:prstGeom prst="rect">
            <a:avLst/>
          </a:prstGeom>
        </p:spPr>
        <p:txBody>
          <a:bodyPr wrap="none">
            <a:spAutoFit/>
          </a:bodyPr>
          <a:lstStyle/>
          <a:p>
            <a:pPr defTabSz="914016"/>
            <a:r>
              <a:rPr lang="en-US" sz="2400"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440965" y="3312873"/>
            <a:ext cx="2082031" cy="353843"/>
          </a:xfrm>
          <a:prstGeom prst="rect">
            <a:avLst/>
          </a:prstGeom>
        </p:spPr>
        <p:txBody>
          <a:bodyPr wrap="none">
            <a:spAutoFit/>
          </a:bodyPr>
          <a:lstStyle/>
          <a:p>
            <a:pPr defTabSz="914016"/>
            <a:r>
              <a:rPr lang="en-US" sz="1667"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510027" y="3459360"/>
            <a:ext cx="2015039" cy="400110"/>
          </a:xfrm>
          <a:prstGeom prst="rect">
            <a:avLst/>
          </a:prstGeom>
        </p:spPr>
        <p:txBody>
          <a:bodyPr wrap="none">
            <a:spAutoFit/>
          </a:bodyPr>
          <a:lstStyle/>
          <a:p>
            <a:pPr defTabSz="914016"/>
            <a:r>
              <a:rPr lang="en-US" sz="2000"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999406" y="1019358"/>
            <a:ext cx="1746512" cy="307413"/>
          </a:xfrm>
          <a:prstGeom prst="rect">
            <a:avLst/>
          </a:prstGeom>
        </p:spPr>
        <p:txBody>
          <a:bodyPr wrap="none">
            <a:spAutoFit/>
          </a:bodyPr>
          <a:lstStyle/>
          <a:p>
            <a:pPr defTabSz="914016"/>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331904" y="1685755"/>
            <a:ext cx="1710020" cy="514756"/>
          </a:xfrm>
          <a:prstGeom prst="rect">
            <a:avLst/>
          </a:prstGeom>
        </p:spPr>
        <p:txBody>
          <a:bodyPr wrap="none">
            <a:spAutoFit/>
          </a:bodyPr>
          <a:lstStyle/>
          <a:p>
            <a:pPr defTabSz="914016"/>
            <a:r>
              <a:rPr lang="en-US" sz="2745"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541996" y="4856054"/>
            <a:ext cx="886530" cy="34339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8184356" y="1566893"/>
            <a:ext cx="470000" cy="273023"/>
          </a:xfrm>
          <a:prstGeom prst="rect">
            <a:avLst/>
          </a:prstGeom>
        </p:spPr>
        <p:txBody>
          <a:bodyPr wrap="none">
            <a:spAutoFit/>
          </a:bodyPr>
          <a:lstStyle/>
          <a:p>
            <a:pPr defTabSz="914016"/>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872750" y="4355340"/>
            <a:ext cx="2855698" cy="307413"/>
          </a:xfrm>
          <a:prstGeom prst="rect">
            <a:avLst/>
          </a:prstGeom>
        </p:spPr>
        <p:txBody>
          <a:bodyPr wrap="none">
            <a:spAutoFit/>
          </a:bodyPr>
          <a:lstStyle/>
          <a:p>
            <a:pPr defTabSz="914016"/>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422343" y="4651446"/>
            <a:ext cx="2292744"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440824" y="3421715"/>
            <a:ext cx="2824619"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966812" y="1356179"/>
            <a:ext cx="2018501" cy="394082"/>
          </a:xfrm>
          <a:prstGeom prst="rect">
            <a:avLst/>
          </a:prstGeom>
        </p:spPr>
        <p:txBody>
          <a:bodyPr wrap="none">
            <a:spAutoFit/>
          </a:bodyPr>
          <a:lstStyle/>
          <a:p>
            <a:pPr defTabSz="914016"/>
            <a:r>
              <a:rPr lang="en-US" sz="1961" dirty="0" err="1">
                <a:solidFill>
                  <a:srgbClr val="FFFFFF"/>
                </a:solidFill>
                <a:latin typeface="Segoe UI" panose="020B0502040204020203" pitchFamily="34" charset="0"/>
                <a:cs typeface="Segoe UI" panose="020B0502040204020203" pitchFamily="34" charset="0"/>
              </a:rPr>
              <a:t>IdentityManager</a:t>
            </a:r>
            <a:endParaRPr lang="en-US" sz="1961"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404324" y="2311374"/>
            <a:ext cx="1291975"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724055" y="2197618"/>
            <a:ext cx="2021133"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558343" y="3136420"/>
            <a:ext cx="2285626" cy="333489"/>
          </a:xfrm>
          <a:prstGeom prst="rect">
            <a:avLst/>
          </a:prstGeom>
        </p:spPr>
        <p:txBody>
          <a:bodyPr wrap="none">
            <a:spAutoFit/>
          </a:bodyPr>
          <a:lstStyle/>
          <a:p>
            <a:pPr defTabSz="914016"/>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504370" y="2183169"/>
            <a:ext cx="1099669"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6006329" y="1621810"/>
            <a:ext cx="2305183"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650058" y="5011966"/>
            <a:ext cx="2915478" cy="369332"/>
          </a:xfrm>
          <a:prstGeom prst="rect">
            <a:avLst/>
          </a:prstGeom>
        </p:spPr>
        <p:txBody>
          <a:bodyPr wrap="none">
            <a:spAutoFit/>
          </a:bodyPr>
          <a:lstStyle/>
          <a:p>
            <a:pPr defTabSz="914016"/>
            <a:r>
              <a:rPr lang="en-US"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439521" y="2840894"/>
            <a:ext cx="1361270" cy="584775"/>
          </a:xfrm>
          <a:prstGeom prst="rect">
            <a:avLst/>
          </a:prstGeom>
        </p:spPr>
        <p:txBody>
          <a:bodyPr wrap="none">
            <a:spAutoFit/>
          </a:bodyPr>
          <a:lstStyle/>
          <a:p>
            <a:pPr defTabSz="914016"/>
            <a:r>
              <a:rPr lang="en-US" sz="3200"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8115847" y="1940211"/>
            <a:ext cx="1149674" cy="574644"/>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Kudu</a:t>
            </a:r>
          </a:p>
          <a:p>
            <a:pPr defTabSz="914016"/>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533129" y="1002451"/>
            <a:ext cx="1139895" cy="406208"/>
          </a:xfrm>
          <a:prstGeom prst="rect">
            <a:avLst/>
          </a:prstGeom>
        </p:spPr>
        <p:txBody>
          <a:bodyPr wrap="none">
            <a:spAutoFit/>
          </a:bodyPr>
          <a:lstStyle/>
          <a:p>
            <a:pPr defTabSz="914016"/>
            <a:r>
              <a:rPr lang="en-US" sz="2000" dirty="0" err="1">
                <a:solidFill>
                  <a:srgbClr val="FFFFFF"/>
                </a:solidFill>
                <a:latin typeface="Segoe UI" panose="020B0502040204020203" pitchFamily="34" charset="0"/>
                <a:cs typeface="Segoe UI" panose="020B0502040204020203" pitchFamily="34" charset="0"/>
              </a:rPr>
              <a:t>MSBuild</a:t>
            </a:r>
            <a:endParaRPr lang="en-US" sz="2000"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6093086" y="3611673"/>
            <a:ext cx="635008" cy="331585"/>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503174" y="5068044"/>
            <a:ext cx="673582" cy="333489"/>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308651" y="2986736"/>
            <a:ext cx="3119124" cy="461665"/>
          </a:xfrm>
          <a:prstGeom prst="rect">
            <a:avLst/>
          </a:prstGeom>
        </p:spPr>
        <p:txBody>
          <a:bodyPr wrap="none">
            <a:spAutoFit/>
          </a:bodyPr>
          <a:lstStyle/>
          <a:p>
            <a:pPr defTabSz="914016"/>
            <a:r>
              <a:rPr lang="en-US" sz="2400" dirty="0" err="1">
                <a:solidFill>
                  <a:srgbClr val="FFFFFF"/>
                </a:solidFill>
                <a:latin typeface="Segoe UI" panose="020B0502040204020203" pitchFamily="34" charset="0"/>
                <a:cs typeface="Segoe UI" panose="020B0502040204020203" pitchFamily="34" charset="0"/>
              </a:rPr>
              <a:t>WorldWide</a:t>
            </a:r>
            <a:r>
              <a:rPr lang="en-US" sz="2400"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3180711" y="5579444"/>
            <a:ext cx="2836089" cy="966746"/>
          </a:xfrm>
          <a:prstGeom prst="rect">
            <a:avLst/>
          </a:prstGeom>
          <a:solidFill>
            <a:srgbClr val="B4009E"/>
          </a:solidFill>
        </p:spPr>
        <p:txBody>
          <a:bodyPr vert="horz" lIns="91440" tIns="45720" rIns="91440" bIns="45720"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solidFill>
                  <a:schemeClr val="bg1"/>
                </a:solidFill>
                <a:latin typeface="Segoe UI" panose="020B0502040204020203" pitchFamily="34" charset="0"/>
                <a:cs typeface="Segoe UI" panose="020B0502040204020203" pitchFamily="34" charset="0"/>
              </a:rPr>
              <a:t>Practices</a:t>
            </a:r>
            <a:endParaRPr lang="en-US" sz="1000" dirty="0">
              <a:solidFill>
                <a:schemeClr val="bg1"/>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6109272" y="5574865"/>
            <a:ext cx="2806959" cy="971325"/>
          </a:xfrm>
          <a:prstGeom prst="rect">
            <a:avLst/>
          </a:prstGeom>
          <a:solidFill>
            <a:srgbClr val="D83B01"/>
          </a:solidFill>
        </p:spPr>
        <p:txBody>
          <a:bodyPr vert="horz" lIns="91440" tIns="45720" rIns="91440" bIns="45720"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solidFill>
                  <a:schemeClr val="bg1"/>
                </a:solidFill>
                <a:latin typeface="Segoe UI" panose="020B0502040204020203" pitchFamily="34" charset="0"/>
                <a:cs typeface="Segoe UI" panose="020B0502040204020203" pitchFamily="34" charset="0"/>
              </a:rPr>
              <a:t>Visibility</a:t>
            </a:r>
            <a:endParaRPr lang="en-US" sz="2800" dirty="0">
              <a:solidFill>
                <a:schemeClr val="bg1"/>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357408" y="5579446"/>
            <a:ext cx="2721763" cy="971325"/>
          </a:xfrm>
          <a:prstGeom prst="rect">
            <a:avLst/>
          </a:prstGeom>
          <a:solidFill>
            <a:srgbClr val="008272"/>
          </a:solidFill>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9008704" y="5574864"/>
            <a:ext cx="2825895" cy="971325"/>
          </a:xfrm>
          <a:prstGeom prst="rect">
            <a:avLst/>
          </a:prstGeom>
          <a:solidFill>
            <a:schemeClr val="accent6">
              <a:lumMod val="75000"/>
            </a:schemeClr>
          </a:solidFill>
        </p:spPr>
        <p:txBody>
          <a:bodyPr vert="horz" lIns="91440" tIns="45720" rIns="91440" bIns="45720"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chemeClr val="bg1"/>
                </a:solidFill>
                <a:latin typeface="Segoe UI" panose="020B0502040204020203" pitchFamily="34" charset="0"/>
                <a:cs typeface="Segoe UI" panose="020B0502040204020203" pitchFamily="34" charset="0"/>
              </a:rPr>
              <a:t>Support</a:t>
            </a:r>
            <a:endParaRPr lang="en-US" sz="2800" dirty="0">
              <a:solidFill>
                <a:schemeClr val="bg1"/>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2166257" y="5574864"/>
            <a:ext cx="912914" cy="971325"/>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7160" y="5660938"/>
            <a:ext cx="829520" cy="829520"/>
          </a:xfrm>
          <a:prstGeom prst="rect">
            <a:avLst/>
          </a:prstGeom>
        </p:spPr>
      </p:pic>
      <p:grpSp>
        <p:nvGrpSpPr>
          <p:cNvPr id="61" name="Group 60"/>
          <p:cNvGrpSpPr/>
          <p:nvPr/>
        </p:nvGrpSpPr>
        <p:grpSpPr>
          <a:xfrm>
            <a:off x="7843127" y="5574867"/>
            <a:ext cx="1029621" cy="963708"/>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1045455" y="5796609"/>
            <a:ext cx="647275" cy="57489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69" name="TextBox 68"/>
          <p:cNvSpPr txBox="1"/>
          <p:nvPr/>
        </p:nvSpPr>
        <p:spPr>
          <a:xfrm>
            <a:off x="438927"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Licenses</a:t>
            </a:r>
          </a:p>
          <a:p>
            <a:pPr>
              <a:lnSpc>
                <a:spcPct val="90000"/>
              </a:lnSpc>
            </a:pPr>
            <a:r>
              <a:rPr lang="en-US" sz="1100" dirty="0">
                <a:solidFill>
                  <a:schemeClr val="bg1"/>
                </a:solidFill>
                <a:latin typeface="Segoe UI" panose="020B0502040204020203" pitchFamily="34" charset="0"/>
                <a:cs typeface="Segoe UI" panose="020B0502040204020203" pitchFamily="34" charset="0"/>
              </a:rPr>
              <a:t>Copyrights</a:t>
            </a:r>
          </a:p>
          <a:p>
            <a:pPr>
              <a:lnSpc>
                <a:spcPct val="90000"/>
              </a:lnSpc>
            </a:pPr>
            <a:r>
              <a:rPr lang="en-US" sz="1100" dirty="0">
                <a:solidFill>
                  <a:schemeClr val="bg1"/>
                </a:solidFill>
                <a:latin typeface="Segoe UI" panose="020B0502040204020203" pitchFamily="34" charset="0"/>
                <a:cs typeface="Segoe UI" panose="020B0502040204020203" pitchFamily="34" charset="0"/>
              </a:rPr>
              <a:t>Trademarks</a:t>
            </a:r>
          </a:p>
          <a:p>
            <a:pPr>
              <a:lnSpc>
                <a:spcPct val="90000"/>
              </a:lnSpc>
            </a:pPr>
            <a:r>
              <a:rPr lang="en-US" sz="1100" dirty="0">
                <a:solidFill>
                  <a:schemeClr val="bg1"/>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260971"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Mentorship</a:t>
            </a:r>
          </a:p>
          <a:p>
            <a:pPr>
              <a:lnSpc>
                <a:spcPct val="90000"/>
              </a:lnSpc>
            </a:pPr>
            <a:r>
              <a:rPr lang="en-US" sz="1100" dirty="0">
                <a:solidFill>
                  <a:schemeClr val="bg1"/>
                </a:solidFill>
                <a:latin typeface="Segoe UI" panose="020B0502040204020203" pitchFamily="34" charset="0"/>
                <a:cs typeface="Segoe UI" panose="020B0502040204020203" pitchFamily="34" charset="0"/>
              </a:rPr>
              <a:t>Governance</a:t>
            </a:r>
          </a:p>
          <a:p>
            <a:pPr>
              <a:lnSpc>
                <a:spcPct val="90000"/>
              </a:lnSpc>
            </a:pPr>
            <a:r>
              <a:rPr lang="en-US" sz="1100" dirty="0">
                <a:solidFill>
                  <a:schemeClr val="bg1"/>
                </a:solidFill>
                <a:latin typeface="Segoe UI" panose="020B0502040204020203" pitchFamily="34" charset="0"/>
                <a:cs typeface="Segoe UI" panose="020B0502040204020203" pitchFamily="34" charset="0"/>
              </a:rPr>
              <a:t>Feedback</a:t>
            </a:r>
          </a:p>
          <a:p>
            <a:pPr>
              <a:lnSpc>
                <a:spcPct val="90000"/>
              </a:lnSpc>
            </a:pPr>
            <a:r>
              <a:rPr lang="en-US" sz="1100" dirty="0">
                <a:solidFill>
                  <a:schemeClr val="bg1"/>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6169541" y="5807495"/>
            <a:ext cx="1727330" cy="752431"/>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Media</a:t>
            </a:r>
          </a:p>
          <a:p>
            <a:pPr>
              <a:lnSpc>
                <a:spcPct val="90000"/>
              </a:lnSpc>
            </a:pPr>
            <a:r>
              <a:rPr lang="en-US" sz="1100" dirty="0">
                <a:solidFill>
                  <a:schemeClr val="bg1"/>
                </a:solidFill>
                <a:latin typeface="Segoe UI" panose="020B0502040204020203" pitchFamily="34" charset="0"/>
                <a:cs typeface="Segoe UI" panose="020B0502040204020203" pitchFamily="34" charset="0"/>
              </a:rPr>
              <a:t>Branding</a:t>
            </a:r>
          </a:p>
          <a:p>
            <a:pPr>
              <a:lnSpc>
                <a:spcPct val="90000"/>
              </a:lnSpc>
            </a:pPr>
            <a:r>
              <a:rPr lang="en-US" sz="1100" dirty="0">
                <a:solidFill>
                  <a:schemeClr val="bg1"/>
                </a:solidFill>
                <a:latin typeface="Segoe UI" panose="020B0502040204020203" pitchFamily="34" charset="0"/>
                <a:cs typeface="Segoe UI" panose="020B0502040204020203" pitchFamily="34" charset="0"/>
              </a:rPr>
              <a:t>Events</a:t>
            </a:r>
          </a:p>
        </p:txBody>
      </p:sp>
      <p:sp>
        <p:nvSpPr>
          <p:cNvPr id="72" name="TextBox 71"/>
          <p:cNvSpPr txBox="1"/>
          <p:nvPr/>
        </p:nvSpPr>
        <p:spPr>
          <a:xfrm>
            <a:off x="9069957"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Hosting</a:t>
            </a:r>
          </a:p>
          <a:p>
            <a:pPr>
              <a:lnSpc>
                <a:spcPct val="90000"/>
              </a:lnSpc>
            </a:pPr>
            <a:r>
              <a:rPr lang="en-US" sz="1100" dirty="0">
                <a:solidFill>
                  <a:schemeClr val="bg1"/>
                </a:solidFill>
                <a:latin typeface="Segoe UI" panose="020B0502040204020203" pitchFamily="34" charset="0"/>
                <a:cs typeface="Segoe UI" panose="020B0502040204020203" pitchFamily="34" charset="0"/>
              </a:rPr>
              <a:t>Code signing</a:t>
            </a:r>
          </a:p>
          <a:p>
            <a:pPr>
              <a:lnSpc>
                <a:spcPct val="90000"/>
              </a:lnSpc>
            </a:pPr>
            <a:r>
              <a:rPr lang="en-US" sz="1100" dirty="0">
                <a:solidFill>
                  <a:schemeClr val="bg1"/>
                </a:solidFill>
                <a:latin typeface="Segoe UI" panose="020B0502040204020203" pitchFamily="34" charset="0"/>
                <a:cs typeface="Segoe UI" panose="020B0502040204020203" pitchFamily="34" charset="0"/>
              </a:rPr>
              <a:t>CLA Management</a:t>
            </a:r>
          </a:p>
          <a:p>
            <a:pPr>
              <a:lnSpc>
                <a:spcPct val="90000"/>
              </a:lnSpc>
            </a:pPr>
            <a:r>
              <a:rPr lang="en-US" sz="1100" dirty="0">
                <a:solidFill>
                  <a:schemeClr val="bg1"/>
                </a:solidFill>
                <a:latin typeface="Segoe UI" panose="020B0502040204020203" pitchFamily="34" charset="0"/>
                <a:cs typeface="Segoe UI" panose="020B0502040204020203" pitchFamily="34" charset="0"/>
              </a:rPr>
              <a:t>Swag</a:t>
            </a:r>
          </a:p>
        </p:txBody>
      </p:sp>
      <p:sp>
        <p:nvSpPr>
          <p:cNvPr id="73" name="Rectangle 72"/>
          <p:cNvSpPr/>
          <p:nvPr/>
        </p:nvSpPr>
        <p:spPr>
          <a:xfrm>
            <a:off x="3955469" y="5118795"/>
            <a:ext cx="2495363" cy="307777"/>
          </a:xfrm>
          <a:prstGeom prst="rect">
            <a:avLst/>
          </a:prstGeom>
        </p:spPr>
        <p:txBody>
          <a:bodyPr wrap="none">
            <a:spAutoFit/>
          </a:bodyPr>
          <a:lstStyle/>
          <a:p>
            <a:pPr defTabSz="914016"/>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497306" y="3895398"/>
            <a:ext cx="2487284" cy="454420"/>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6227074" y="4184054"/>
            <a:ext cx="2917081"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321519" y="4336638"/>
            <a:ext cx="3176960"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889485" y="2592823"/>
            <a:ext cx="2843920"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934174" y="3888518"/>
            <a:ext cx="1569660"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949880" y="4599379"/>
            <a:ext cx="1129348" cy="338554"/>
          </a:xfrm>
          <a:prstGeom prst="rect">
            <a:avLst/>
          </a:prstGeom>
        </p:spPr>
        <p:txBody>
          <a:bodyPr wrap="none">
            <a:spAutoFit/>
          </a:bodyPr>
          <a:lstStyle/>
          <a:p>
            <a:pPr defTabSz="914016"/>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994992" y="4663117"/>
            <a:ext cx="1625894" cy="338554"/>
          </a:xfrm>
          <a:prstGeom prst="rect">
            <a:avLst/>
          </a:prstGeom>
        </p:spPr>
        <p:txBody>
          <a:bodyPr wrap="none">
            <a:spAutoFit/>
          </a:bodyPr>
          <a:lstStyle/>
          <a:p>
            <a:pPr defTabSz="914016"/>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10203255" y="3915555"/>
            <a:ext cx="1727332" cy="394082"/>
          </a:xfrm>
          <a:prstGeom prst="rect">
            <a:avLst/>
          </a:prstGeom>
        </p:spPr>
        <p:txBody>
          <a:bodyPr wrap="none">
            <a:spAutoFit/>
          </a:bodyPr>
          <a:lstStyle/>
          <a:p>
            <a:pPr defTabSz="914016"/>
            <a:r>
              <a:rPr lang="en-US" sz="1961" dirty="0" err="1">
                <a:solidFill>
                  <a:srgbClr val="FFFFFF"/>
                </a:solidFill>
                <a:latin typeface="Segoe UI" panose="020B0502040204020203" pitchFamily="34" charset="0"/>
                <a:cs typeface="Segoe UI" panose="020B0502040204020203" pitchFamily="34" charset="0"/>
              </a:rPr>
              <a:t>IdentityServer</a:t>
            </a:r>
            <a:endParaRPr lang="en-US" sz="1961"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4176200" y="2596358"/>
            <a:ext cx="1635384"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700054" y="3496070"/>
            <a:ext cx="595035" cy="333489"/>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7253849" y="5074631"/>
            <a:ext cx="1576072" cy="333489"/>
          </a:xfrm>
          <a:prstGeom prst="rect">
            <a:avLst/>
          </a:prstGeom>
        </p:spPr>
        <p:txBody>
          <a:bodyPr wrap="none">
            <a:spAutoFit/>
          </a:bodyPr>
          <a:lstStyle/>
          <a:p>
            <a:pPr defTabSz="914016"/>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728505" y="2244534"/>
            <a:ext cx="1537600" cy="707886"/>
          </a:xfrm>
          <a:prstGeom prst="rect">
            <a:avLst/>
          </a:prstGeom>
        </p:spPr>
        <p:txBody>
          <a:bodyPr wrap="none">
            <a:spAutoFit/>
          </a:bodyPr>
          <a:lstStyle/>
          <a:p>
            <a:pPr defTabSz="914016"/>
            <a:r>
              <a:rPr lang="en-US" sz="4000"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463351" y="3644490"/>
            <a:ext cx="2823209" cy="646331"/>
          </a:xfrm>
          <a:prstGeom prst="rect">
            <a:avLst/>
          </a:prstGeom>
        </p:spPr>
        <p:txBody>
          <a:bodyPr wrap="none">
            <a:spAutoFit/>
          </a:bodyPr>
          <a:lstStyle/>
          <a:p>
            <a:pPr defTabSz="914016"/>
            <a:r>
              <a:rPr lang="en-US" sz="3600" dirty="0" err="1">
                <a:solidFill>
                  <a:srgbClr val="FFFFFF"/>
                </a:solidFill>
                <a:latin typeface="Segoe UI" panose="020B0502040204020203" pitchFamily="34" charset="0"/>
                <a:cs typeface="Segoe UI" panose="020B0502040204020203" pitchFamily="34" charset="0"/>
              </a:rPr>
              <a:t>Xamarin</a:t>
            </a:r>
            <a:r>
              <a:rPr lang="en-US" sz="3600"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754232" y="2652800"/>
            <a:ext cx="1058110" cy="584775"/>
          </a:xfrm>
          <a:prstGeom prst="rect">
            <a:avLst/>
          </a:prstGeom>
        </p:spPr>
        <p:txBody>
          <a:bodyPr wrap="none">
            <a:spAutoFit/>
          </a:bodyPr>
          <a:lstStyle/>
          <a:p>
            <a:pPr defTabSz="914016"/>
            <a:r>
              <a:rPr lang="en-US" sz="3200"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135959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756808"/>
            <a:ext cx="4386167" cy="4616648"/>
          </a:xfrm>
        </p:spPr>
        <p:txBody>
          <a:bodyPr/>
          <a:lstStyle/>
          <a:p>
            <a:pPr>
              <a:spcAft>
                <a:spcPts val="1200"/>
              </a:spcAft>
            </a:pPr>
            <a:r>
              <a:rPr lang="en-GB" sz="2800" dirty="0"/>
              <a:t>Joins .NET Foundation today</a:t>
            </a:r>
          </a:p>
          <a:p>
            <a:pPr>
              <a:spcAft>
                <a:spcPts val="1200"/>
              </a:spcAft>
            </a:pPr>
            <a:r>
              <a:rPr lang="en-GB" sz="2800" dirty="0"/>
              <a:t>C# based x-plat build automation framework</a:t>
            </a:r>
          </a:p>
          <a:p>
            <a:pPr>
              <a:spcAft>
                <a:spcPts val="1200"/>
              </a:spcAft>
            </a:pPr>
            <a:r>
              <a:rPr lang="en-GB" sz="2800" dirty="0"/>
              <a:t>Call out to </a:t>
            </a:r>
            <a:r>
              <a:rPr lang="en-GB" sz="2800" dirty="0" err="1"/>
              <a:t>MSBuild</a:t>
            </a:r>
            <a:r>
              <a:rPr lang="en-GB" sz="2800" dirty="0"/>
              <a:t>, Test Runners, WiX, Octopus Deploy </a:t>
            </a:r>
            <a:r>
              <a:rPr lang="en-GB" sz="2800" dirty="0" err="1"/>
              <a:t>etc</a:t>
            </a:r>
            <a:endParaRPr lang="en-GB" sz="2800" dirty="0"/>
          </a:p>
          <a:p>
            <a:endParaRPr lang="en-GB" sz="2800" dirty="0"/>
          </a:p>
          <a:p>
            <a:pPr marL="0" indent="0">
              <a:buNone/>
            </a:pPr>
            <a:r>
              <a:rPr lang="en-GB" sz="3600" b="1" dirty="0"/>
              <a:t>http://cakebuild.net</a:t>
            </a:r>
          </a:p>
        </p:txBody>
      </p:sp>
      <p:sp>
        <p:nvSpPr>
          <p:cNvPr id="3" name="Title 2"/>
          <p:cNvSpPr>
            <a:spLocks noGrp="1"/>
          </p:cNvSpPr>
          <p:nvPr>
            <p:ph type="title"/>
          </p:nvPr>
        </p:nvSpPr>
        <p:spPr/>
        <p:txBody>
          <a:bodyPr/>
          <a:lstStyle/>
          <a:p>
            <a:r>
              <a:rPr lang="en-GB" dirty="0"/>
              <a:t>Cake Welcome at the .NET Foundation</a:t>
            </a:r>
          </a:p>
        </p:txBody>
      </p:sp>
      <p:pic>
        <p:nvPicPr>
          <p:cNvPr id="4" name="Picture 3"/>
          <p:cNvPicPr>
            <a:picLocks noChangeAspect="1"/>
          </p:cNvPicPr>
          <p:nvPr/>
        </p:nvPicPr>
        <p:blipFill>
          <a:blip r:embed="rId2"/>
          <a:stretch>
            <a:fillRect/>
          </a:stretch>
        </p:blipFill>
        <p:spPr>
          <a:xfrm>
            <a:off x="4922327" y="1181227"/>
            <a:ext cx="7269673" cy="5676773"/>
          </a:xfrm>
          <a:prstGeom prst="rect">
            <a:avLst/>
          </a:prstGeom>
        </p:spPr>
      </p:pic>
    </p:spTree>
    <p:extLst>
      <p:ext uri="{BB962C8B-B14F-4D97-AF65-F5344CB8AC3E}">
        <p14:creationId xmlns:p14="http://schemas.microsoft.com/office/powerpoint/2010/main" val="38028884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339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.NET Today </a:t>
            </a:r>
          </a:p>
        </p:txBody>
      </p:sp>
      <p:sp>
        <p:nvSpPr>
          <p:cNvPr id="3" name="Text Placeholder 2"/>
          <p:cNvSpPr>
            <a:spLocks noGrp="1"/>
          </p:cNvSpPr>
          <p:nvPr>
            <p:ph type="body" idx="1"/>
          </p:nvPr>
        </p:nvSpPr>
        <p:spPr>
          <a:xfrm>
            <a:off x="831850" y="4589463"/>
            <a:ext cx="10515600" cy="517065"/>
          </a:xfrm>
        </p:spPr>
        <p:txBody>
          <a:bodyPr/>
          <a:lstStyle/>
          <a:p>
            <a:endParaRPr lang="en-US">
              <a:solidFill>
                <a:schemeClr val="bg2"/>
              </a:solidFill>
            </a:endParaRPr>
          </a:p>
        </p:txBody>
      </p:sp>
    </p:spTree>
    <p:extLst>
      <p:ext uri="{BB962C8B-B14F-4D97-AF65-F5344CB8AC3E}">
        <p14:creationId xmlns:p14="http://schemas.microsoft.com/office/powerpoint/2010/main" val="54586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57" name="Rectangle 56"/>
          <p:cNvSpPr/>
          <p:nvPr/>
        </p:nvSpPr>
        <p:spPr>
          <a:xfrm>
            <a:off x="6611785" y="2689878"/>
            <a:ext cx="440646" cy="505078"/>
          </a:xfrm>
          <a:prstGeom prst="rect">
            <a:avLst/>
          </a:prstGeom>
        </p:spPr>
        <p:txBody>
          <a:bodyPr wrap="none" lIns="179285" tIns="143428" rIns="179285" bIns="143428">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nvGrpSpPr>
          <p:cNvPr id="41" name="Group 40"/>
          <p:cNvGrpSpPr/>
          <p:nvPr/>
        </p:nvGrpSpPr>
        <p:grpSpPr>
          <a:xfrm>
            <a:off x="1076075" y="5266671"/>
            <a:ext cx="8829784" cy="1120531"/>
            <a:chOff x="1973256" y="5222473"/>
            <a:chExt cx="8553106" cy="1120850"/>
          </a:xfrm>
        </p:grpSpPr>
        <p:sp>
          <p:nvSpPr>
            <p:cNvPr id="45" name="TextBox 44"/>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grpSp>
        <p:nvGrpSpPr>
          <p:cNvPr id="67" name="Group 66"/>
          <p:cNvGrpSpPr/>
          <p:nvPr/>
        </p:nvGrpSpPr>
        <p:grpSpPr>
          <a:xfrm>
            <a:off x="6992415" y="1187962"/>
            <a:ext cx="2913381" cy="2330705"/>
            <a:chOff x="7132627" y="1211287"/>
            <a:chExt cx="2971800" cy="2377440"/>
          </a:xfrm>
        </p:grpSpPr>
        <p:grpSp>
          <p:nvGrpSpPr>
            <p:cNvPr id="68" name="Group 67"/>
            <p:cNvGrpSpPr/>
            <p:nvPr/>
          </p:nvGrpSpPr>
          <p:grpSpPr>
            <a:xfrm>
              <a:off x="7132627" y="1211287"/>
              <a:ext cx="2971800" cy="2377440"/>
              <a:chOff x="7489548" y="1582078"/>
              <a:chExt cx="2917390" cy="2331366"/>
            </a:xfrm>
            <a:solidFill>
              <a:schemeClr val="accent6"/>
            </a:solidFill>
          </p:grpSpPr>
          <p:sp>
            <p:nvSpPr>
              <p:cNvPr id="73" name="Rectangle 72"/>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74" name="TextBox 7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grpSp>
          <p:nvGrpSpPr>
            <p:cNvPr id="69" name="Group 68"/>
            <p:cNvGrpSpPr/>
            <p:nvPr/>
          </p:nvGrpSpPr>
          <p:grpSpPr>
            <a:xfrm>
              <a:off x="7223760" y="2102819"/>
              <a:ext cx="2788920" cy="1234440"/>
              <a:chOff x="7223760" y="2102819"/>
              <a:chExt cx="2788920" cy="1234440"/>
            </a:xfrm>
          </p:grpSpPr>
          <p:sp>
            <p:nvSpPr>
              <p:cNvPr id="70" name="TextBox 69"/>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iOS</a:t>
                </a:r>
              </a:p>
            </p:txBody>
          </p:sp>
          <p:sp>
            <p:nvSpPr>
              <p:cNvPr id="71" name="TextBox 70"/>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Android</a:t>
                </a:r>
              </a:p>
            </p:txBody>
          </p:sp>
          <p:sp>
            <p:nvSpPr>
              <p:cNvPr id="72" name="TextBox 7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endParaRPr>
              </a:p>
            </p:txBody>
          </p:sp>
        </p:grpSp>
      </p:grpSp>
      <p:sp>
        <p:nvSpPr>
          <p:cNvPr id="75" name="TextBox 74"/>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STANDARD LIBRARY</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One library to rule them all</a:t>
            </a:r>
          </a:p>
        </p:txBody>
      </p:sp>
      <p:grpSp>
        <p:nvGrpSpPr>
          <p:cNvPr id="76" name="Group 75"/>
          <p:cNvGrpSpPr/>
          <p:nvPr/>
        </p:nvGrpSpPr>
        <p:grpSpPr>
          <a:xfrm>
            <a:off x="1076076" y="1187961"/>
            <a:ext cx="2913381" cy="2330705"/>
            <a:chOff x="1097653" y="1211286"/>
            <a:chExt cx="2971800" cy="2377440"/>
          </a:xfrm>
        </p:grpSpPr>
        <p:grpSp>
          <p:nvGrpSpPr>
            <p:cNvPr id="77" name="Group 76"/>
            <p:cNvGrpSpPr/>
            <p:nvPr/>
          </p:nvGrpSpPr>
          <p:grpSpPr>
            <a:xfrm>
              <a:off x="1097653" y="1211286"/>
              <a:ext cx="2971800" cy="2377440"/>
              <a:chOff x="1719261" y="1582078"/>
              <a:chExt cx="2869373" cy="2331367"/>
            </a:xfrm>
          </p:grpSpPr>
          <p:sp>
            <p:nvSpPr>
              <p:cNvPr id="83" name="Rectangle 82"/>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4" name="TextBox 8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78" name="Group 77"/>
            <p:cNvGrpSpPr/>
            <p:nvPr/>
          </p:nvGrpSpPr>
          <p:grpSpPr>
            <a:xfrm>
              <a:off x="1188720" y="2102819"/>
              <a:ext cx="2788920" cy="1234440"/>
              <a:chOff x="1188720" y="2356171"/>
              <a:chExt cx="2788920" cy="1234440"/>
            </a:xfrm>
          </p:grpSpPr>
          <p:sp>
            <p:nvSpPr>
              <p:cNvPr id="79" name="TextBox 78"/>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a:t>
                </a:r>
              </a:p>
            </p:txBody>
          </p:sp>
          <p:grpSp>
            <p:nvGrpSpPr>
              <p:cNvPr id="80" name="Group 79"/>
              <p:cNvGrpSpPr/>
              <p:nvPr/>
            </p:nvGrpSpPr>
            <p:grpSpPr>
              <a:xfrm>
                <a:off x="1188720" y="2356171"/>
                <a:ext cx="2788920" cy="594360"/>
                <a:chOff x="1645920" y="2384389"/>
                <a:chExt cx="2417064" cy="594360"/>
              </a:xfrm>
            </p:grpSpPr>
            <p:sp>
              <p:nvSpPr>
                <p:cNvPr id="81" name="TextBox 80"/>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Windows Forms</a:t>
                  </a:r>
                </a:p>
              </p:txBody>
            </p:sp>
            <p:sp>
              <p:nvSpPr>
                <p:cNvPr id="82" name="TextBox 81"/>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WPF</a:t>
                  </a:r>
                </a:p>
              </p:txBody>
            </p:sp>
          </p:grpSp>
        </p:grpSp>
      </p:grpSp>
      <p:grpSp>
        <p:nvGrpSpPr>
          <p:cNvPr id="85" name="Group 84"/>
          <p:cNvGrpSpPr/>
          <p:nvPr/>
        </p:nvGrpSpPr>
        <p:grpSpPr>
          <a:xfrm>
            <a:off x="4034245" y="1187961"/>
            <a:ext cx="2913381" cy="2330705"/>
            <a:chOff x="4115140" y="1211286"/>
            <a:chExt cx="2971800" cy="2377440"/>
          </a:xfrm>
        </p:grpSpPr>
        <p:grpSp>
          <p:nvGrpSpPr>
            <p:cNvPr id="86" name="Group 85"/>
            <p:cNvGrpSpPr/>
            <p:nvPr/>
          </p:nvGrpSpPr>
          <p:grpSpPr>
            <a:xfrm>
              <a:off x="4115140" y="1211286"/>
              <a:ext cx="2971800" cy="2377440"/>
              <a:chOff x="4604403" y="1582077"/>
              <a:chExt cx="3013825" cy="2331366"/>
            </a:xfrm>
          </p:grpSpPr>
          <p:sp>
            <p:nvSpPr>
              <p:cNvPr id="90" name="Rectangle 89"/>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91" name="TextBox 9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87" name="Group 86"/>
            <p:cNvGrpSpPr/>
            <p:nvPr/>
          </p:nvGrpSpPr>
          <p:grpSpPr>
            <a:xfrm>
              <a:off x="4206240" y="2102819"/>
              <a:ext cx="2788920" cy="1234440"/>
              <a:chOff x="4206240" y="2102819"/>
              <a:chExt cx="2788920" cy="1234440"/>
            </a:xfrm>
          </p:grpSpPr>
          <p:sp>
            <p:nvSpPr>
              <p:cNvPr id="88" name="TextBox 87"/>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UWP</a:t>
                </a:r>
              </a:p>
            </p:txBody>
          </p:sp>
          <p:sp>
            <p:nvSpPr>
              <p:cNvPr id="89" name="TextBox 88"/>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 Core</a:t>
                </a:r>
              </a:p>
            </p:txBody>
          </p:sp>
        </p:grpSp>
      </p:grpSp>
      <p:sp>
        <p:nvSpPr>
          <p:cNvPr id="92" name="TextBox 91"/>
          <p:cNvSpPr txBox="1"/>
          <p:nvPr/>
        </p:nvSpPr>
        <p:spPr>
          <a:xfrm>
            <a:off x="269302" y="1187961"/>
            <a:ext cx="717140" cy="2330705"/>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 MODEL </a:t>
            </a:r>
            <a:b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b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INNOVATION</a:t>
            </a:r>
          </a:p>
        </p:txBody>
      </p:sp>
      <p:sp>
        <p:nvSpPr>
          <p:cNvPr id="93" name="TextBox 92"/>
          <p:cNvSpPr txBox="1"/>
          <p:nvPr/>
        </p:nvSpPr>
        <p:spPr>
          <a:xfrm>
            <a:off x="269302" y="3563464"/>
            <a:ext cx="717140" cy="2823738"/>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.NET INNOVATION</a:t>
            </a:r>
          </a:p>
        </p:txBody>
      </p:sp>
      <p:grpSp>
        <p:nvGrpSpPr>
          <p:cNvPr id="5" name="Group 4"/>
          <p:cNvGrpSpPr/>
          <p:nvPr/>
        </p:nvGrpSpPr>
        <p:grpSpPr>
          <a:xfrm>
            <a:off x="9992511" y="1187961"/>
            <a:ext cx="1929941" cy="5196268"/>
            <a:chOff x="9992511" y="1187961"/>
            <a:chExt cx="1929941" cy="5196268"/>
          </a:xfrm>
        </p:grpSpPr>
        <p:grpSp>
          <p:nvGrpSpPr>
            <p:cNvPr id="8" name="Group 7"/>
            <p:cNvGrpSpPr/>
            <p:nvPr/>
          </p:nvGrpSpPr>
          <p:grpSpPr>
            <a:xfrm>
              <a:off x="9995138" y="1187961"/>
              <a:ext cx="1927314" cy="5196268"/>
              <a:chOff x="10195560" y="1211286"/>
              <a:chExt cx="1965961" cy="5300464"/>
            </a:xfrm>
          </p:grpSpPr>
          <p:grpSp>
            <p:nvGrpSpPr>
              <p:cNvPr id="32" name="Group 31"/>
              <p:cNvGrpSpPr/>
              <p:nvPr/>
            </p:nvGrpSpPr>
            <p:grpSpPr>
              <a:xfrm>
                <a:off x="10195560" y="1211286"/>
                <a:ext cx="1965961" cy="5300464"/>
                <a:chOff x="7489548" y="1582077"/>
                <a:chExt cx="1929967" cy="5197742"/>
              </a:xfrm>
              <a:solidFill>
                <a:schemeClr val="bg1">
                  <a:lumMod val="85000"/>
                </a:schemeClr>
              </a:solidFill>
            </p:grpSpPr>
            <p:sp>
              <p:nvSpPr>
                <p:cNvPr id="34" name="Rectangle 33"/>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100000"/>
                    </a:lnSpc>
                    <a:spcBef>
                      <a:spcPts val="0"/>
                    </a:spcBef>
                    <a:spcAft>
                      <a:spcPts val="0"/>
                    </a:spcAft>
                    <a:buClrTx/>
                    <a:buSzTx/>
                    <a:buFontTx/>
                    <a:buNone/>
                    <a:tabLst/>
                    <a:defRPr/>
                  </a:pPr>
                  <a:r>
                    <a:rPr kumimoji="0" lang="en-US" sz="2742"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5" name="TextBox 34"/>
                <p:cNvSpPr txBox="1"/>
                <p:nvPr/>
              </p:nvSpPr>
              <p:spPr>
                <a:xfrm>
                  <a:off x="7489548" y="1582077"/>
                  <a:ext cx="1929965" cy="627675"/>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6" name="Group 5"/>
              <p:cNvGrpSpPr/>
              <p:nvPr/>
            </p:nvGrpSpPr>
            <p:grpSpPr>
              <a:xfrm>
                <a:off x="10404342" y="1988502"/>
                <a:ext cx="1548397" cy="1351000"/>
                <a:chOff x="10404342" y="1920240"/>
                <a:chExt cx="1548397" cy="1351000"/>
              </a:xfrm>
            </p:grpSpPr>
            <p:pic>
              <p:nvPicPr>
                <p:cNvPr id="38" name="Picture 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solidFill>
                  <a:schemeClr val="bg1">
                    <a:lumMod val="85000"/>
                  </a:schemeClr>
                </a:solidFill>
                <a:ln>
                  <a:noFill/>
                </a:ln>
                <a:extLst/>
              </p:spPr>
            </p:pic>
            <p:sp>
              <p:nvSpPr>
                <p:cNvPr id="39" name="TextBox 38"/>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7" name="Group 6"/>
              <p:cNvGrpSpPr/>
              <p:nvPr/>
            </p:nvGrpSpPr>
            <p:grpSpPr>
              <a:xfrm>
                <a:off x="10195561" y="3252059"/>
                <a:ext cx="1965960" cy="1350999"/>
                <a:chOff x="10195561" y="3458117"/>
                <a:chExt cx="1965960" cy="1350999"/>
              </a:xfrm>
            </p:grpSpPr>
            <p:sp>
              <p:nvSpPr>
                <p:cNvPr id="40" name="TextBox 39"/>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6" name="Picture 45"/>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318" y="4524126"/>
              <a:ext cx="1046952" cy="1046952"/>
            </a:xfrm>
            <a:prstGeom prst="rect">
              <a:avLst/>
            </a:prstGeom>
          </p:spPr>
        </p:pic>
        <p:sp>
          <p:nvSpPr>
            <p:cNvPr id="52" name="TextBox 51"/>
            <p:cNvSpPr txBox="1"/>
            <p:nvPr/>
          </p:nvSpPr>
          <p:spPr>
            <a:xfrm>
              <a:off x="9992511" y="5375038"/>
              <a:ext cx="1927313"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Xamarin Studio</a:t>
              </a:r>
            </a:p>
          </p:txBody>
        </p:sp>
      </p:grpSp>
    </p:spTree>
    <p:extLst>
      <p:ext uri="{BB962C8B-B14F-4D97-AF65-F5344CB8AC3E}">
        <p14:creationId xmlns:p14="http://schemas.microsoft.com/office/powerpoint/2010/main" val="2386262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Blogs from the Community </a:t>
            </a:r>
          </a:p>
        </p:txBody>
      </p:sp>
      <p:sp>
        <p:nvSpPr>
          <p:cNvPr id="5" name="Text Placeholder 4"/>
          <p:cNvSpPr>
            <a:spLocks noGrp="1"/>
          </p:cNvSpPr>
          <p:nvPr>
            <p:ph type="body" idx="1"/>
          </p:nvPr>
        </p:nvSpPr>
        <p:spPr/>
        <p:txBody>
          <a:bodyPr/>
          <a:lstStyle/>
          <a:p>
            <a:r>
              <a:rPr lang="en-US" dirty="0">
                <a:solidFill>
                  <a:srgbClr val="455862"/>
                </a:solidFill>
                <a:latin typeface="Segoe UI Light" panose="020B0502040204020203" pitchFamily="34" charset="0"/>
                <a:cs typeface="Segoe UI Light" panose="020B0502040204020203" pitchFamily="34" charset="0"/>
              </a:rPr>
              <a:t>Here are just a few</a:t>
            </a:r>
          </a:p>
        </p:txBody>
      </p:sp>
    </p:spTree>
    <p:extLst>
      <p:ext uri="{BB962C8B-B14F-4D97-AF65-F5344CB8AC3E}">
        <p14:creationId xmlns:p14="http://schemas.microsoft.com/office/powerpoint/2010/main" val="281542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Blogs from the Community </a:t>
            </a:r>
          </a:p>
        </p:txBody>
      </p:sp>
      <p:sp>
        <p:nvSpPr>
          <p:cNvPr id="5" name="Text Placeholder 4"/>
          <p:cNvSpPr>
            <a:spLocks noGrp="1"/>
          </p:cNvSpPr>
          <p:nvPr>
            <p:ph type="body" idx="1"/>
          </p:nvPr>
        </p:nvSpPr>
        <p:spPr/>
        <p:txBody>
          <a:bodyPr/>
          <a:lstStyle/>
          <a:p>
            <a:endParaRPr lang="en-US" dirty="0">
              <a:solidFill>
                <a:srgbClr val="455862"/>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0" y="-1"/>
            <a:ext cx="13327698" cy="8697951"/>
          </a:xfrm>
          <a:prstGeom prst="rect">
            <a:avLst/>
          </a:prstGeom>
        </p:spPr>
      </p:pic>
    </p:spTree>
    <p:extLst>
      <p:ext uri="{BB962C8B-B14F-4D97-AF65-F5344CB8AC3E}">
        <p14:creationId xmlns:p14="http://schemas.microsoft.com/office/powerpoint/2010/main" val="714464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19988"/>
          <a:stretch/>
        </p:blipFill>
        <p:spPr>
          <a:xfrm>
            <a:off x="2722715" y="479425"/>
            <a:ext cx="6429344" cy="4536938"/>
          </a:xfrm>
          <a:prstGeom prst="rect">
            <a:avLst/>
          </a:prstGeom>
        </p:spPr>
      </p:pic>
      <p:sp>
        <p:nvSpPr>
          <p:cNvPr id="6" name="TextBox 5"/>
          <p:cNvSpPr txBox="1"/>
          <p:nvPr/>
        </p:nvSpPr>
        <p:spPr>
          <a:xfrm>
            <a:off x="3938957" y="5264659"/>
            <a:ext cx="4140622"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2060"/>
                </a:solidFill>
                <a:latin typeface="+mj-lt"/>
              </a:rPr>
              <a:t>ASP.NET Core 1.15 Million RPS</a:t>
            </a:r>
          </a:p>
          <a:p>
            <a:pPr algn="ctr">
              <a:lnSpc>
                <a:spcPct val="90000"/>
              </a:lnSpc>
              <a:spcAft>
                <a:spcPts val="600"/>
              </a:spcAft>
            </a:pPr>
            <a:r>
              <a:rPr lang="en-US" sz="2400" dirty="0">
                <a:solidFill>
                  <a:srgbClr val="002060"/>
                </a:solidFill>
                <a:latin typeface="+mj-lt"/>
              </a:rPr>
              <a:t>Ben Adams</a:t>
            </a:r>
          </a:p>
          <a:p>
            <a:pPr algn="ctr">
              <a:lnSpc>
                <a:spcPct val="90000"/>
              </a:lnSpc>
              <a:spcAft>
                <a:spcPts val="600"/>
              </a:spcAft>
            </a:pPr>
            <a:r>
              <a:rPr lang="en-US" sz="2400" dirty="0">
                <a:solidFill>
                  <a:srgbClr val="002060"/>
                </a:solidFill>
                <a:latin typeface="+mj-lt"/>
              </a:rPr>
              <a:t>web.ageofascent.com</a:t>
            </a:r>
          </a:p>
        </p:txBody>
      </p:sp>
    </p:spTree>
    <p:extLst>
      <p:ext uri="{BB962C8B-B14F-4D97-AF65-F5344CB8AC3E}">
        <p14:creationId xmlns:p14="http://schemas.microsoft.com/office/powerpoint/2010/main" val="3682317718"/>
      </p:ext>
    </p:extLst>
  </p:cSld>
  <p:clrMapOvr>
    <a:masterClrMapping/>
  </p:clrMapOvr>
  <p:transition>
    <p:fade/>
  </p:transition>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4.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18C47029734249AC453177EACC6B6F" ma:contentTypeVersion="3" ma:contentTypeDescription="Create a new document." ma:contentTypeScope="" ma:versionID="96f0ea26566c784100a08ed38411f250">
  <xsd:schema xmlns:xsd="http://www.w3.org/2001/XMLSchema" xmlns:xs="http://www.w3.org/2001/XMLSchema" xmlns:p="http://schemas.microsoft.com/office/2006/metadata/properties" xmlns:ns2="726b8fdb-8854-4512-bfeb-a28d72213e8e" targetNamespace="http://schemas.microsoft.com/office/2006/metadata/properties" ma:root="true" ma:fieldsID="5119d37a3cdefa415f208e01e6244aa9" ns2:_="">
    <xsd:import namespace="726b8fdb-8854-4512-bfeb-a28d72213e8e"/>
    <xsd:element name="properties">
      <xsd:complexType>
        <xsd:sequence>
          <xsd:element name="documentManagement">
            <xsd:complexType>
              <xsd:all>
                <xsd:element ref="ns2:SharedWithUsers" minOccurs="0"/>
                <xsd:element ref="ns2:SharedWithDetail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6b8fdb-8854-4512-bfeb-a28d72213e8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0A8928-E59E-45C8-8722-6334595B8EB6}">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e6f2fbc8-9e7a-48ce-8005-d5d0fd0b069d"/>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72331A9-7D88-4E3D-9DB8-ABB0F4550832}">
  <ds:schemaRefs>
    <ds:schemaRef ds:uri="http://schemas.microsoft.com/sharepoint/v3/contenttype/forms"/>
  </ds:schemaRefs>
</ds:datastoreItem>
</file>

<file path=customXml/itemProps3.xml><?xml version="1.0" encoding="utf-8"?>
<ds:datastoreItem xmlns:ds="http://schemas.openxmlformats.org/officeDocument/2006/customXml" ds:itemID="{A4FBE335-D008-4AB6-B793-F07D627D8885}"/>
</file>

<file path=docProps/app.xml><?xml version="1.0" encoding="utf-8"?>
<Properties xmlns="http://schemas.openxmlformats.org/officeDocument/2006/extended-properties" xmlns:vt="http://schemas.openxmlformats.org/officeDocument/2006/docPropsVTypes">
  <Template>office theme</Template>
  <TotalTime>1551</TotalTime>
  <Words>1804</Words>
  <Application>Microsoft Office PowerPoint</Application>
  <PresentationFormat>Widescreen</PresentationFormat>
  <Paragraphs>327</Paragraphs>
  <Slides>46</Slides>
  <Notes>28</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46</vt:i4>
      </vt:variant>
    </vt:vector>
  </HeadingPairs>
  <TitlesOfParts>
    <vt:vector size="64" baseType="lpstr">
      <vt:lpstr>Microsoft JhengHei Light</vt:lpstr>
      <vt:lpstr>ＭＳ Ｐゴシック</vt:lpstr>
      <vt:lpstr>Arial</vt:lpstr>
      <vt:lpstr>Avenir LT Pro 45 Book</vt:lpstr>
      <vt:lpstr>Calibri</vt:lpstr>
      <vt:lpstr>Calibri Light</vt:lpstr>
      <vt:lpstr>Consolas</vt:lpstr>
      <vt:lpstr>Segoe UI</vt:lpstr>
      <vt:lpstr>Segoe UI Black</vt:lpstr>
      <vt:lpstr>Segoe UI Light</vt:lpstr>
      <vt:lpstr>Segoe UI Semibold</vt:lpstr>
      <vt:lpstr>Segoe UI Semilight</vt:lpstr>
      <vt:lpstr>Wingdings</vt:lpstr>
      <vt:lpstr>TechEd 2014 Dk Blue</vt:lpstr>
      <vt:lpstr>office theme</vt:lpstr>
      <vt:lpstr>1_5-30536_Build_2014_Breakout_Template_White_16x9</vt:lpstr>
      <vt:lpstr>8-30707_dotnetConf_Template</vt:lpstr>
      <vt:lpstr>5-30721_Build_2016_Template_Light</vt:lpstr>
      <vt:lpstr>PowerPoint Presentation</vt:lpstr>
      <vt:lpstr>PowerPoint Presentation</vt:lpstr>
      <vt:lpstr>.NET  Open Source </vt:lpstr>
      <vt:lpstr>PowerPoint Presentation</vt:lpstr>
      <vt:lpstr>.NET Today </vt:lpstr>
      <vt:lpstr>.NET future innovation</vt:lpstr>
      <vt:lpstr>Blogs from the Community </vt:lpstr>
      <vt:lpstr>Blogs from the Community </vt:lpstr>
      <vt:lpstr>PowerPoint Presentation</vt:lpstr>
      <vt:lpstr>PowerPoint Presentation</vt:lpstr>
      <vt:lpstr>PowerPoint Presentation</vt:lpstr>
      <vt:lpstr>PowerPoint Presentation</vt:lpstr>
      <vt:lpstr>PowerPoint Presentation</vt:lpstr>
      <vt:lpstr>PowerPoint Presentation</vt:lpstr>
      <vt:lpstr>.NET OSS Growth </vt:lpstr>
      <vt:lpstr>.NET  2015 </vt:lpstr>
      <vt:lpstr>PowerPoint Presentation</vt:lpstr>
      <vt:lpstr>.NET  2016 </vt:lpstr>
      <vt:lpstr>PowerPoint Presentation</vt:lpstr>
      <vt:lpstr>Top 10 PR Requests</vt:lpstr>
      <vt:lpstr>PowerPoint Presentation</vt:lpstr>
      <vt:lpstr>Top Issues Created</vt:lpstr>
      <vt:lpstr>PowerPoint Presentation</vt:lpstr>
      <vt:lpstr>Top Contributors </vt:lpstr>
      <vt:lpstr>.NET  Top Contributors </vt:lpstr>
      <vt:lpstr>Learning to Code </vt:lpstr>
      <vt:lpstr>PowerPoint Presentation</vt:lpstr>
      <vt:lpstr>PowerPoint Presentation</vt:lpstr>
      <vt:lpstr>PowerPoint Presentation</vt:lpstr>
      <vt:lpstr>PowerPoint Presentation</vt:lpstr>
      <vt:lpstr>Where’s .NET?</vt:lpstr>
      <vt:lpstr>PowerPoint Presentation</vt:lpstr>
      <vt:lpstr>PowerPoint Presentation</vt:lpstr>
      <vt:lpstr>Flexibility Of .NET Core  </vt:lpstr>
      <vt:lpstr>ASP.NET Core 1.0 and the modern web</vt:lpstr>
      <vt:lpstr>PowerPoint Presentation</vt:lpstr>
      <vt:lpstr>PowerPoint Presentation</vt:lpstr>
      <vt:lpstr>PowerPoint Presentation</vt:lpstr>
      <vt:lpstr>PowerPoint Presentation</vt:lpstr>
      <vt:lpstr>PowerPoint Presentation</vt:lpstr>
      <vt:lpstr>Dotnet Cli Showcase </vt:lpstr>
      <vt:lpstr>PowerPoint Presentation</vt:lpstr>
      <vt:lpstr>Get Involved </vt:lpstr>
      <vt:lpstr>PowerPoint Presentation</vt:lpstr>
      <vt:lpstr>Cake Welcome at the .NET Foundation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Naggaga Nakanwagi</dc:creator>
  <cp:lastModifiedBy>Beth Massi</cp:lastModifiedBy>
  <cp:revision>106</cp:revision>
  <dcterms:created xsi:type="dcterms:W3CDTF">2013-07-15T20:26:40Z</dcterms:created>
  <dcterms:modified xsi:type="dcterms:W3CDTF">2016-06-11T02:37:02Z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0x0101002518C47029734249AC453177EACC6B6F</vt:lpwstr>
  </property>
</Properties>
</file>